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56" r:id="rId2"/>
    <p:sldId id="265" r:id="rId3"/>
    <p:sldId id="309" r:id="rId4"/>
    <p:sldId id="266" r:id="rId5"/>
    <p:sldId id="267" r:id="rId6"/>
    <p:sldId id="269" r:id="rId7"/>
    <p:sldId id="276" r:id="rId8"/>
    <p:sldId id="277" r:id="rId9"/>
    <p:sldId id="278" r:id="rId10"/>
    <p:sldId id="279" r:id="rId11"/>
    <p:sldId id="280" r:id="rId12"/>
    <p:sldId id="281" r:id="rId13"/>
    <p:sldId id="270" r:id="rId14"/>
    <p:sldId id="271" r:id="rId15"/>
    <p:sldId id="272" r:id="rId16"/>
    <p:sldId id="273" r:id="rId17"/>
    <p:sldId id="274" r:id="rId18"/>
    <p:sldId id="275" r:id="rId19"/>
    <p:sldId id="282" r:id="rId20"/>
    <p:sldId id="283" r:id="rId21"/>
    <p:sldId id="284" r:id="rId22"/>
    <p:sldId id="285" r:id="rId23"/>
    <p:sldId id="286" r:id="rId24"/>
    <p:sldId id="287" r:id="rId25"/>
    <p:sldId id="288" r:id="rId26"/>
    <p:sldId id="289" r:id="rId27"/>
    <p:sldId id="290"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1" autoAdjust="0"/>
    <p:restoredTop sz="94660"/>
  </p:normalViewPr>
  <p:slideViewPr>
    <p:cSldViewPr>
      <p:cViewPr varScale="1">
        <p:scale>
          <a:sx n="91" d="100"/>
          <a:sy n="91" d="100"/>
        </p:scale>
        <p:origin x="182" y="7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9/20/2024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9/20/2024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9/20/2024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9/20/2024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9/20/2024</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9/20/2024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9/20/2024</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9/20/2024</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9/20/2024</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9/20/2024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9/20/2024</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9/20/2024</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Telecom Customers Churn</a:t>
            </a:r>
            <a:endParaRPr dirty="0"/>
          </a:p>
        </p:txBody>
      </p:sp>
      <p:sp>
        <p:nvSpPr>
          <p:cNvPr id="3" name="Subtitle 2"/>
          <p:cNvSpPr>
            <a:spLocks noGrp="1"/>
          </p:cNvSpPr>
          <p:nvPr>
            <p:ph type="subTitle" idx="1"/>
          </p:nvPr>
        </p:nvSpPr>
        <p:spPr/>
        <p:txBody>
          <a:bodyPr/>
          <a:lstStyle/>
          <a:p>
            <a:r>
              <a:rPr lang="en-US" dirty="0"/>
              <a:t>By : Mohamed Abdelkader </a:t>
            </a:r>
          </a:p>
          <a:p>
            <a:r>
              <a:rPr lang="en-US" dirty="0"/>
              <a:t>  Omar Sabri      Marwan Ashref Farag</a:t>
            </a:r>
          </a:p>
        </p:txBody>
      </p:sp>
    </p:spTree>
    <p:extLst>
      <p:ext uri="{BB962C8B-B14F-4D97-AF65-F5344CB8AC3E}">
        <p14:creationId xmlns:p14="http://schemas.microsoft.com/office/powerpoint/2010/main" val="242453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1894-1724-401F-B74D-42F7D2BA0DFB}"/>
              </a:ext>
            </a:extLst>
          </p:cNvPr>
          <p:cNvSpPr>
            <a:spLocks noGrp="1"/>
          </p:cNvSpPr>
          <p:nvPr>
            <p:ph type="title"/>
          </p:nvPr>
        </p:nvSpPr>
        <p:spPr/>
        <p:txBody>
          <a:bodyPr/>
          <a:lstStyle/>
          <a:p>
            <a:r>
              <a:rPr lang="en-US" dirty="0"/>
              <a:t>3)EDA</a:t>
            </a:r>
          </a:p>
        </p:txBody>
      </p:sp>
      <p:sp>
        <p:nvSpPr>
          <p:cNvPr id="3" name="Content Placeholder 2">
            <a:extLst>
              <a:ext uri="{FF2B5EF4-FFF2-40B4-BE49-F238E27FC236}">
                <a16:creationId xmlns:a16="http://schemas.microsoft.com/office/drawing/2014/main" id="{3DCD6104-0C88-4E88-BE9C-DB56D0CC0C69}"/>
              </a:ext>
            </a:extLst>
          </p:cNvPr>
          <p:cNvSpPr>
            <a:spLocks noGrp="1"/>
          </p:cNvSpPr>
          <p:nvPr>
            <p:ph idx="1"/>
          </p:nvPr>
        </p:nvSpPr>
        <p:spPr>
          <a:xfrm>
            <a:off x="1524000" y="1828800"/>
            <a:ext cx="9144000" cy="914400"/>
          </a:xfrm>
        </p:spPr>
        <p:txBody>
          <a:bodyPr/>
          <a:lstStyle/>
          <a:p>
            <a:r>
              <a:rPr lang="en-US" dirty="0"/>
              <a:t>This visualization helps in understanding how payment methods relate to monthly charges and customer churn, which could be valuable for a telecom company's customer retention strategies.</a:t>
            </a:r>
          </a:p>
        </p:txBody>
      </p:sp>
      <p:pic>
        <p:nvPicPr>
          <p:cNvPr id="5" name="Picture 4">
            <a:extLst>
              <a:ext uri="{FF2B5EF4-FFF2-40B4-BE49-F238E27FC236}">
                <a16:creationId xmlns:a16="http://schemas.microsoft.com/office/drawing/2014/main" id="{AA8B0EAE-E5D0-4E2F-AC50-66ADEBFA2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333" y="2743200"/>
            <a:ext cx="9821334" cy="3581400"/>
          </a:xfrm>
          <a:prstGeom prst="rect">
            <a:avLst/>
          </a:prstGeom>
        </p:spPr>
      </p:pic>
    </p:spTree>
    <p:extLst>
      <p:ext uri="{BB962C8B-B14F-4D97-AF65-F5344CB8AC3E}">
        <p14:creationId xmlns:p14="http://schemas.microsoft.com/office/powerpoint/2010/main" val="4097535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500C-6981-40A8-98E3-8E296EF3957A}"/>
              </a:ext>
            </a:extLst>
          </p:cNvPr>
          <p:cNvSpPr>
            <a:spLocks noGrp="1"/>
          </p:cNvSpPr>
          <p:nvPr>
            <p:ph type="title"/>
          </p:nvPr>
        </p:nvSpPr>
        <p:spPr/>
        <p:txBody>
          <a:bodyPr/>
          <a:lstStyle/>
          <a:p>
            <a:r>
              <a:rPr lang="en-US" dirty="0"/>
              <a:t>3)EDA</a:t>
            </a:r>
          </a:p>
        </p:txBody>
      </p:sp>
      <p:sp>
        <p:nvSpPr>
          <p:cNvPr id="3" name="Content Placeholder 2">
            <a:extLst>
              <a:ext uri="{FF2B5EF4-FFF2-40B4-BE49-F238E27FC236}">
                <a16:creationId xmlns:a16="http://schemas.microsoft.com/office/drawing/2014/main" id="{EF13BB66-842C-4AC4-99CB-45EA47853B34}"/>
              </a:ext>
            </a:extLst>
          </p:cNvPr>
          <p:cNvSpPr>
            <a:spLocks noGrp="1"/>
          </p:cNvSpPr>
          <p:nvPr>
            <p:ph idx="1"/>
          </p:nvPr>
        </p:nvSpPr>
        <p:spPr>
          <a:xfrm>
            <a:off x="1524000" y="1828800"/>
            <a:ext cx="9144000" cy="838200"/>
          </a:xfrm>
        </p:spPr>
        <p:txBody>
          <a:bodyPr>
            <a:normAutofit lnSpcReduction="10000"/>
          </a:bodyPr>
          <a:lstStyle/>
          <a:p>
            <a:r>
              <a:rPr lang="en-US" dirty="0"/>
              <a:t>This visualization suggests that longer-term contracts are more effective at retaining customers, while month-to-month contracts, despite being popular, are more prone to customer churn.</a:t>
            </a:r>
          </a:p>
        </p:txBody>
      </p:sp>
      <p:pic>
        <p:nvPicPr>
          <p:cNvPr id="5" name="Picture 4">
            <a:extLst>
              <a:ext uri="{FF2B5EF4-FFF2-40B4-BE49-F238E27FC236}">
                <a16:creationId xmlns:a16="http://schemas.microsoft.com/office/drawing/2014/main" id="{72A8935D-C840-4806-BAAC-7F0E0F06F5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2667000"/>
            <a:ext cx="5277587" cy="3943900"/>
          </a:xfrm>
          <a:prstGeom prst="rect">
            <a:avLst/>
          </a:prstGeom>
        </p:spPr>
      </p:pic>
    </p:spTree>
    <p:extLst>
      <p:ext uri="{BB962C8B-B14F-4D97-AF65-F5344CB8AC3E}">
        <p14:creationId xmlns:p14="http://schemas.microsoft.com/office/powerpoint/2010/main" val="2050133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144F4-DC2D-4B54-AA4F-EB128F3E61FF}"/>
              </a:ext>
            </a:extLst>
          </p:cNvPr>
          <p:cNvSpPr>
            <a:spLocks noGrp="1"/>
          </p:cNvSpPr>
          <p:nvPr>
            <p:ph type="title"/>
          </p:nvPr>
        </p:nvSpPr>
        <p:spPr/>
        <p:txBody>
          <a:bodyPr/>
          <a:lstStyle/>
          <a:p>
            <a:r>
              <a:rPr lang="en-US" dirty="0"/>
              <a:t>3) EDA</a:t>
            </a:r>
          </a:p>
        </p:txBody>
      </p:sp>
      <p:sp>
        <p:nvSpPr>
          <p:cNvPr id="3" name="Content Placeholder 2">
            <a:extLst>
              <a:ext uri="{FF2B5EF4-FFF2-40B4-BE49-F238E27FC236}">
                <a16:creationId xmlns:a16="http://schemas.microsoft.com/office/drawing/2014/main" id="{821C727D-177F-4184-8918-605380E5559F}"/>
              </a:ext>
            </a:extLst>
          </p:cNvPr>
          <p:cNvSpPr>
            <a:spLocks noGrp="1"/>
          </p:cNvSpPr>
          <p:nvPr>
            <p:ph idx="1"/>
          </p:nvPr>
        </p:nvSpPr>
        <p:spPr>
          <a:xfrm>
            <a:off x="1524000" y="1828800"/>
            <a:ext cx="9144000" cy="381000"/>
          </a:xfrm>
        </p:spPr>
        <p:txBody>
          <a:bodyPr/>
          <a:lstStyle/>
          <a:p>
            <a:r>
              <a:rPr lang="en-US" dirty="0"/>
              <a:t>This visualize aim to detect the outliers by </a:t>
            </a:r>
            <a:r>
              <a:rPr lang="en-US" dirty="0" err="1"/>
              <a:t>ploty</a:t>
            </a:r>
            <a:r>
              <a:rPr lang="en-US" dirty="0"/>
              <a:t>  library</a:t>
            </a:r>
          </a:p>
        </p:txBody>
      </p:sp>
      <p:pic>
        <p:nvPicPr>
          <p:cNvPr id="4" name="Picture 3">
            <a:extLst>
              <a:ext uri="{FF2B5EF4-FFF2-40B4-BE49-F238E27FC236}">
                <a16:creationId xmlns:a16="http://schemas.microsoft.com/office/drawing/2014/main" id="{35EE917D-F86A-4299-BF48-C7721260838F}"/>
              </a:ext>
            </a:extLst>
          </p:cNvPr>
          <p:cNvPicPr>
            <a:picLocks noChangeAspect="1"/>
          </p:cNvPicPr>
          <p:nvPr/>
        </p:nvPicPr>
        <p:blipFill>
          <a:blip r:embed="rId2"/>
          <a:stretch>
            <a:fillRect/>
          </a:stretch>
        </p:blipFill>
        <p:spPr>
          <a:xfrm>
            <a:off x="1752600" y="2196517"/>
            <a:ext cx="8287907" cy="4553633"/>
          </a:xfrm>
          <a:prstGeom prst="rect">
            <a:avLst/>
          </a:prstGeom>
        </p:spPr>
      </p:pic>
    </p:spTree>
    <p:extLst>
      <p:ext uri="{BB962C8B-B14F-4D97-AF65-F5344CB8AC3E}">
        <p14:creationId xmlns:p14="http://schemas.microsoft.com/office/powerpoint/2010/main" val="1355513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Engineering</a:t>
            </a:r>
            <a:endParaRPr dirty="0"/>
          </a:p>
        </p:txBody>
      </p:sp>
      <p:sp>
        <p:nvSpPr>
          <p:cNvPr id="3" name="Text Placeholder 2"/>
          <p:cNvSpPr>
            <a:spLocks noGrp="1"/>
          </p:cNvSpPr>
          <p:nvPr>
            <p:ph type="body" idx="1"/>
          </p:nvPr>
        </p:nvSpPr>
        <p:spPr/>
        <p:txBody>
          <a:bodyPr/>
          <a:lstStyle/>
          <a:p>
            <a:r>
              <a:rPr lang="en-US" dirty="0"/>
              <a:t>Part -1</a:t>
            </a:r>
          </a:p>
          <a:p>
            <a:endParaRPr dirty="0"/>
          </a:p>
        </p:txBody>
      </p:sp>
    </p:spTree>
    <p:extLst>
      <p:ext uri="{BB962C8B-B14F-4D97-AF65-F5344CB8AC3E}">
        <p14:creationId xmlns:p14="http://schemas.microsoft.com/office/powerpoint/2010/main" val="344443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Feature Engineering</a:t>
            </a:r>
            <a:endParaRPr dirty="0"/>
          </a:p>
        </p:txBody>
      </p:sp>
      <p:sp>
        <p:nvSpPr>
          <p:cNvPr id="3" name="Text Placeholder 2"/>
          <p:cNvSpPr>
            <a:spLocks noGrp="1"/>
          </p:cNvSpPr>
          <p:nvPr>
            <p:ph type="body" idx="1"/>
          </p:nvPr>
        </p:nvSpPr>
        <p:spPr/>
        <p:txBody>
          <a:bodyPr>
            <a:normAutofit fontScale="77500" lnSpcReduction="20000"/>
          </a:bodyPr>
          <a:lstStyle/>
          <a:p>
            <a:r>
              <a:rPr lang="en-US" dirty="0"/>
              <a:t>1) This code aim to encoding the categorical</a:t>
            </a:r>
          </a:p>
          <a:p>
            <a:r>
              <a:rPr lang="en-US" dirty="0"/>
              <a:t> columns to numerical by [Label Encoder]</a:t>
            </a:r>
            <a:endParaRPr dirty="0"/>
          </a:p>
        </p:txBody>
      </p:sp>
      <p:pic>
        <p:nvPicPr>
          <p:cNvPr id="8" name="Content Placeholder 7">
            <a:extLst>
              <a:ext uri="{FF2B5EF4-FFF2-40B4-BE49-F238E27FC236}">
                <a16:creationId xmlns:a16="http://schemas.microsoft.com/office/drawing/2014/main" id="{9C75CBFB-029F-444D-A401-4A283D7E8AB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11225" y="2590800"/>
            <a:ext cx="5184775" cy="1905000"/>
          </a:xfrm>
        </p:spPr>
      </p:pic>
      <p:sp>
        <p:nvSpPr>
          <p:cNvPr id="5" name="Text Placeholder 4"/>
          <p:cNvSpPr>
            <a:spLocks noGrp="1"/>
          </p:cNvSpPr>
          <p:nvPr>
            <p:ph type="body" sz="quarter" idx="3"/>
          </p:nvPr>
        </p:nvSpPr>
        <p:spPr/>
        <p:txBody>
          <a:bodyPr>
            <a:normAutofit fontScale="77500" lnSpcReduction="20000"/>
          </a:bodyPr>
          <a:lstStyle/>
          <a:p>
            <a:r>
              <a:rPr lang="en-US" dirty="0"/>
              <a:t>2) This code aim to normalize the numerical columns by [</a:t>
            </a:r>
            <a:r>
              <a:rPr lang="en-US" dirty="0" err="1"/>
              <a:t>MinMix</a:t>
            </a:r>
            <a:r>
              <a:rPr lang="en-US" dirty="0"/>
              <a:t> Scaler]</a:t>
            </a:r>
            <a:endParaRPr dirty="0"/>
          </a:p>
        </p:txBody>
      </p:sp>
      <p:pic>
        <p:nvPicPr>
          <p:cNvPr id="10" name="Content Placeholder 9">
            <a:extLst>
              <a:ext uri="{FF2B5EF4-FFF2-40B4-BE49-F238E27FC236}">
                <a16:creationId xmlns:a16="http://schemas.microsoft.com/office/drawing/2014/main" id="{F8912D8F-7849-4392-8458-62DA7A2E73B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590800"/>
            <a:ext cx="4724400" cy="1905000"/>
          </a:xfrm>
        </p:spPr>
      </p:pic>
    </p:spTree>
    <p:extLst>
      <p:ext uri="{BB962C8B-B14F-4D97-AF65-F5344CB8AC3E}">
        <p14:creationId xmlns:p14="http://schemas.microsoft.com/office/powerpoint/2010/main" val="1475842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4)Feature Engineering</a:t>
            </a:r>
            <a:endParaRPr dirty="0"/>
          </a:p>
        </p:txBody>
      </p:sp>
      <p:pic>
        <p:nvPicPr>
          <p:cNvPr id="9" name="Picture 8">
            <a:extLst>
              <a:ext uri="{FF2B5EF4-FFF2-40B4-BE49-F238E27FC236}">
                <a16:creationId xmlns:a16="http://schemas.microsoft.com/office/drawing/2014/main" id="{368D9594-8448-461D-BD37-B34414AE1B9D}"/>
              </a:ext>
            </a:extLst>
          </p:cNvPr>
          <p:cNvPicPr>
            <a:picLocks noChangeAspect="1"/>
          </p:cNvPicPr>
          <p:nvPr/>
        </p:nvPicPr>
        <p:blipFill>
          <a:blip r:embed="rId2"/>
          <a:stretch>
            <a:fillRect/>
          </a:stretch>
        </p:blipFill>
        <p:spPr>
          <a:xfrm>
            <a:off x="1029749" y="2362200"/>
            <a:ext cx="9601200" cy="4299285"/>
          </a:xfrm>
          <a:prstGeom prst="rect">
            <a:avLst/>
          </a:prstGeom>
        </p:spPr>
      </p:pic>
      <p:sp>
        <p:nvSpPr>
          <p:cNvPr id="11" name="TextBox 10">
            <a:extLst>
              <a:ext uri="{FF2B5EF4-FFF2-40B4-BE49-F238E27FC236}">
                <a16:creationId xmlns:a16="http://schemas.microsoft.com/office/drawing/2014/main" id="{F19D313A-F053-4125-8287-2AF44349FD43}"/>
              </a:ext>
            </a:extLst>
          </p:cNvPr>
          <p:cNvSpPr txBox="1"/>
          <p:nvPr/>
        </p:nvSpPr>
        <p:spPr>
          <a:xfrm>
            <a:off x="1524000" y="1981200"/>
            <a:ext cx="8839200" cy="369332"/>
          </a:xfrm>
          <a:prstGeom prst="rect">
            <a:avLst/>
          </a:prstGeom>
          <a:noFill/>
        </p:spPr>
        <p:txBody>
          <a:bodyPr wrap="square" rtlCol="0">
            <a:spAutoFit/>
          </a:bodyPr>
          <a:lstStyle/>
          <a:p>
            <a:r>
              <a:rPr lang="en-US" dirty="0"/>
              <a:t>This is the correlation matrix after encoding and normalize the data</a:t>
            </a:r>
          </a:p>
        </p:txBody>
      </p:sp>
    </p:spTree>
    <p:extLst>
      <p:ext uri="{BB962C8B-B14F-4D97-AF65-F5344CB8AC3E}">
        <p14:creationId xmlns:p14="http://schemas.microsoft.com/office/powerpoint/2010/main" val="21598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90651-29AA-4F3F-95FE-6ED490346223}"/>
              </a:ext>
            </a:extLst>
          </p:cNvPr>
          <p:cNvSpPr>
            <a:spLocks noGrp="1"/>
          </p:cNvSpPr>
          <p:nvPr>
            <p:ph type="title"/>
          </p:nvPr>
        </p:nvSpPr>
        <p:spPr/>
        <p:txBody>
          <a:bodyPr/>
          <a:lstStyle/>
          <a:p>
            <a:r>
              <a:rPr lang="en-US" dirty="0"/>
              <a:t>4) Feature Engineering</a:t>
            </a:r>
          </a:p>
        </p:txBody>
      </p:sp>
      <p:pic>
        <p:nvPicPr>
          <p:cNvPr id="3" name="Picture 2">
            <a:extLst>
              <a:ext uri="{FF2B5EF4-FFF2-40B4-BE49-F238E27FC236}">
                <a16:creationId xmlns:a16="http://schemas.microsoft.com/office/drawing/2014/main" id="{4E90ECB9-F380-49D0-9B6B-FC1A89890542}"/>
              </a:ext>
            </a:extLst>
          </p:cNvPr>
          <p:cNvPicPr>
            <a:picLocks noChangeAspect="1"/>
          </p:cNvPicPr>
          <p:nvPr/>
        </p:nvPicPr>
        <p:blipFill>
          <a:blip r:embed="rId2"/>
          <a:stretch>
            <a:fillRect/>
          </a:stretch>
        </p:blipFill>
        <p:spPr>
          <a:xfrm>
            <a:off x="2057400" y="3886200"/>
            <a:ext cx="7162800" cy="2053206"/>
          </a:xfrm>
          <a:prstGeom prst="rect">
            <a:avLst/>
          </a:prstGeom>
        </p:spPr>
      </p:pic>
      <p:sp>
        <p:nvSpPr>
          <p:cNvPr id="4" name="TextBox 3">
            <a:extLst>
              <a:ext uri="{FF2B5EF4-FFF2-40B4-BE49-F238E27FC236}">
                <a16:creationId xmlns:a16="http://schemas.microsoft.com/office/drawing/2014/main" id="{A8F9A29C-1F97-4A1E-B932-448D5E6F5DC1}"/>
              </a:ext>
            </a:extLst>
          </p:cNvPr>
          <p:cNvSpPr txBox="1"/>
          <p:nvPr/>
        </p:nvSpPr>
        <p:spPr>
          <a:xfrm>
            <a:off x="2043418" y="2438400"/>
            <a:ext cx="7239000" cy="646331"/>
          </a:xfrm>
          <a:prstGeom prst="rect">
            <a:avLst/>
          </a:prstGeom>
          <a:noFill/>
        </p:spPr>
        <p:txBody>
          <a:bodyPr wrap="square" rtlCol="0">
            <a:spAutoFit/>
          </a:bodyPr>
          <a:lstStyle/>
          <a:p>
            <a:r>
              <a:rPr lang="en-US" dirty="0"/>
              <a:t>This Code aim to sperate the </a:t>
            </a:r>
            <a:r>
              <a:rPr lang="en-US" dirty="0" err="1"/>
              <a:t>catigorical</a:t>
            </a:r>
            <a:r>
              <a:rPr lang="en-US" dirty="0"/>
              <a:t> columns and the numerical columns to know the importance of each column to the target column</a:t>
            </a:r>
          </a:p>
        </p:txBody>
      </p:sp>
    </p:spTree>
    <p:extLst>
      <p:ext uri="{BB962C8B-B14F-4D97-AF65-F5344CB8AC3E}">
        <p14:creationId xmlns:p14="http://schemas.microsoft.com/office/powerpoint/2010/main" val="366118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4)Feature Engineering</a:t>
            </a:r>
            <a:endParaRPr dirty="0"/>
          </a:p>
        </p:txBody>
      </p:sp>
      <p:pic>
        <p:nvPicPr>
          <p:cNvPr id="6" name="Content Placeholder 5">
            <a:extLst>
              <a:ext uri="{FF2B5EF4-FFF2-40B4-BE49-F238E27FC236}">
                <a16:creationId xmlns:a16="http://schemas.microsoft.com/office/drawing/2014/main" id="{2D3BB1A7-82FA-4189-8EFD-A33D740668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61" y="76200"/>
            <a:ext cx="4009239" cy="3753374"/>
          </a:xfrm>
        </p:spPr>
      </p:pic>
      <p:sp>
        <p:nvSpPr>
          <p:cNvPr id="4" name="Text Placeholder 3"/>
          <p:cNvSpPr>
            <a:spLocks noGrp="1"/>
          </p:cNvSpPr>
          <p:nvPr>
            <p:ph type="body" sz="half" idx="2"/>
          </p:nvPr>
        </p:nvSpPr>
        <p:spPr/>
        <p:txBody>
          <a:bodyPr/>
          <a:lstStyle/>
          <a:p>
            <a:r>
              <a:rPr lang="en-US" dirty="0"/>
              <a:t>And here is the results</a:t>
            </a:r>
            <a:endParaRPr dirty="0"/>
          </a:p>
        </p:txBody>
      </p:sp>
      <p:pic>
        <p:nvPicPr>
          <p:cNvPr id="7" name="Picture 6">
            <a:extLst>
              <a:ext uri="{FF2B5EF4-FFF2-40B4-BE49-F238E27FC236}">
                <a16:creationId xmlns:a16="http://schemas.microsoft.com/office/drawing/2014/main" id="{E57854B0-38F7-447F-9529-29FE58CC3FDA}"/>
              </a:ext>
            </a:extLst>
          </p:cNvPr>
          <p:cNvPicPr>
            <a:picLocks noChangeAspect="1"/>
          </p:cNvPicPr>
          <p:nvPr/>
        </p:nvPicPr>
        <p:blipFill>
          <a:blip r:embed="rId3"/>
          <a:stretch>
            <a:fillRect/>
          </a:stretch>
        </p:blipFill>
        <p:spPr>
          <a:xfrm>
            <a:off x="4038600" y="47621"/>
            <a:ext cx="3496163" cy="3781953"/>
          </a:xfrm>
          <a:prstGeom prst="rect">
            <a:avLst/>
          </a:prstGeom>
        </p:spPr>
      </p:pic>
      <p:sp>
        <p:nvSpPr>
          <p:cNvPr id="8" name="TextBox 7">
            <a:extLst>
              <a:ext uri="{FF2B5EF4-FFF2-40B4-BE49-F238E27FC236}">
                <a16:creationId xmlns:a16="http://schemas.microsoft.com/office/drawing/2014/main" id="{BD86C899-98E1-4389-9B14-2F36C44EF61F}"/>
              </a:ext>
            </a:extLst>
          </p:cNvPr>
          <p:cNvSpPr txBox="1"/>
          <p:nvPr/>
        </p:nvSpPr>
        <p:spPr>
          <a:xfrm>
            <a:off x="381000" y="4137545"/>
            <a:ext cx="9753600" cy="923330"/>
          </a:xfrm>
          <a:prstGeom prst="rect">
            <a:avLst/>
          </a:prstGeom>
          <a:noFill/>
        </p:spPr>
        <p:txBody>
          <a:bodyPr wrap="square" rtlCol="0">
            <a:spAutoFit/>
          </a:bodyPr>
          <a:lstStyle/>
          <a:p>
            <a:r>
              <a:rPr lang="en-US" dirty="0"/>
              <a:t>So we dropped Some columns : </a:t>
            </a:r>
          </a:p>
          <a:p>
            <a:endParaRPr lang="en-US" dirty="0"/>
          </a:p>
          <a:p>
            <a:r>
              <a:rPr lang="en-US" dirty="0"/>
              <a:t>['</a:t>
            </a:r>
            <a:r>
              <a:rPr lang="en-US" dirty="0" err="1"/>
              <a:t>PhoneService</a:t>
            </a:r>
            <a:r>
              <a:rPr lang="en-US" dirty="0"/>
              <a:t>', 'gender','</a:t>
            </a:r>
            <a:r>
              <a:rPr lang="en-US" dirty="0" err="1"/>
              <a:t>StreamingTV</a:t>
            </a:r>
            <a:r>
              <a:rPr lang="en-US" dirty="0"/>
              <a:t>','</a:t>
            </a:r>
            <a:r>
              <a:rPr lang="en-US" dirty="0" err="1"/>
              <a:t>StreamingMovies</a:t>
            </a:r>
            <a:r>
              <a:rPr lang="en-US" dirty="0"/>
              <a:t>','</a:t>
            </a:r>
            <a:r>
              <a:rPr lang="en-US" dirty="0" err="1"/>
              <a:t>MultipleLines</a:t>
            </a:r>
            <a:r>
              <a:rPr lang="en-US" dirty="0"/>
              <a:t>']</a:t>
            </a:r>
          </a:p>
        </p:txBody>
      </p:sp>
    </p:spTree>
    <p:extLst>
      <p:ext uri="{BB962C8B-B14F-4D97-AF65-F5344CB8AC3E}">
        <p14:creationId xmlns:p14="http://schemas.microsoft.com/office/powerpoint/2010/main" val="323256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Feature Engineering </a:t>
            </a:r>
            <a:endParaRPr dirty="0"/>
          </a:p>
        </p:txBody>
      </p:sp>
      <p:sp>
        <p:nvSpPr>
          <p:cNvPr id="5" name="Text Placeholder 4">
            <a:extLst>
              <a:ext uri="{FF2B5EF4-FFF2-40B4-BE49-F238E27FC236}">
                <a16:creationId xmlns:a16="http://schemas.microsoft.com/office/drawing/2014/main" id="{951D01F9-D24A-4F2B-8B62-A7C79B1505FE}"/>
              </a:ext>
            </a:extLst>
          </p:cNvPr>
          <p:cNvSpPr>
            <a:spLocks noGrp="1"/>
          </p:cNvSpPr>
          <p:nvPr>
            <p:ph type="body" idx="1"/>
          </p:nvPr>
        </p:nvSpPr>
        <p:spPr/>
        <p:txBody>
          <a:bodyPr/>
          <a:lstStyle/>
          <a:p>
            <a:r>
              <a:rPr lang="en-US" dirty="0"/>
              <a:t>Part -2 : Feature Extraction</a:t>
            </a:r>
          </a:p>
        </p:txBody>
      </p:sp>
    </p:spTree>
    <p:extLst>
      <p:ext uri="{BB962C8B-B14F-4D97-AF65-F5344CB8AC3E}">
        <p14:creationId xmlns:p14="http://schemas.microsoft.com/office/powerpoint/2010/main" val="185764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F8F46-723D-417E-8D38-91420F3E1C6A}"/>
              </a:ext>
            </a:extLst>
          </p:cNvPr>
          <p:cNvSpPr>
            <a:spLocks noGrp="1"/>
          </p:cNvSpPr>
          <p:nvPr>
            <p:ph type="title"/>
          </p:nvPr>
        </p:nvSpPr>
        <p:spPr/>
        <p:txBody>
          <a:bodyPr/>
          <a:lstStyle/>
          <a:p>
            <a:r>
              <a:rPr lang="en-US" dirty="0"/>
              <a:t>4 ) Feature Engineering</a:t>
            </a:r>
          </a:p>
        </p:txBody>
      </p:sp>
      <p:sp>
        <p:nvSpPr>
          <p:cNvPr id="5" name="Content Placeholder 4">
            <a:extLst>
              <a:ext uri="{FF2B5EF4-FFF2-40B4-BE49-F238E27FC236}">
                <a16:creationId xmlns:a16="http://schemas.microsoft.com/office/drawing/2014/main" id="{90D2F666-B240-461C-9B4C-88B767150039}"/>
              </a:ext>
            </a:extLst>
          </p:cNvPr>
          <p:cNvSpPr>
            <a:spLocks noGrp="1"/>
          </p:cNvSpPr>
          <p:nvPr>
            <p:ph sz="half" idx="1"/>
          </p:nvPr>
        </p:nvSpPr>
        <p:spPr>
          <a:xfrm>
            <a:off x="457200" y="1825625"/>
            <a:ext cx="5410200" cy="1984375"/>
          </a:xfrm>
        </p:spPr>
        <p:txBody>
          <a:bodyPr>
            <a:normAutofit fontScale="55000" lnSpcReduction="20000"/>
          </a:bodyPr>
          <a:lstStyle/>
          <a:p>
            <a:r>
              <a:rPr lang="en-US" i="1" dirty="0"/>
              <a:t>1) Monthly Charge With Tenure Feature</a:t>
            </a:r>
            <a:endParaRPr lang="en-US" dirty="0"/>
          </a:p>
          <a:p>
            <a:r>
              <a:rPr lang="en-US" dirty="0"/>
              <a:t>creates a new feature in the dataset that multiplies the monthly charges (</a:t>
            </a:r>
            <a:r>
              <a:rPr lang="en-US" dirty="0" err="1"/>
              <a:t>MonthlyCharges</a:t>
            </a:r>
            <a:r>
              <a:rPr lang="en-US" dirty="0"/>
              <a:t>) by the number of months the customer has been with the company (tenure).</a:t>
            </a:r>
          </a:p>
          <a:p>
            <a:br>
              <a:rPr lang="en-US" dirty="0"/>
            </a:br>
            <a:r>
              <a:rPr lang="en-US" dirty="0"/>
              <a:t>By multiplying these two columns, the new feature </a:t>
            </a:r>
            <a:r>
              <a:rPr lang="en-US" dirty="0" err="1"/>
              <a:t>MonthlyChargeWithTenure</a:t>
            </a:r>
            <a:r>
              <a:rPr lang="en-US" dirty="0"/>
              <a:t> provides an estimate of the total amount the customer has been charged over the period of their tenure. This value may help to identify long-term customers who have been paying higher amounts, which could influence their likelihood of churning or staying with the company.</a:t>
            </a:r>
          </a:p>
          <a:p>
            <a:endParaRPr lang="en-US" dirty="0"/>
          </a:p>
        </p:txBody>
      </p:sp>
      <p:sp>
        <p:nvSpPr>
          <p:cNvPr id="6" name="Content Placeholder 5">
            <a:extLst>
              <a:ext uri="{FF2B5EF4-FFF2-40B4-BE49-F238E27FC236}">
                <a16:creationId xmlns:a16="http://schemas.microsoft.com/office/drawing/2014/main" id="{D8A2F4D7-6232-4F6E-9704-9C805F7F4DA3}"/>
              </a:ext>
            </a:extLst>
          </p:cNvPr>
          <p:cNvSpPr>
            <a:spLocks noGrp="1"/>
          </p:cNvSpPr>
          <p:nvPr>
            <p:ph sz="half" idx="2"/>
          </p:nvPr>
        </p:nvSpPr>
        <p:spPr>
          <a:xfrm>
            <a:off x="6324600" y="1825625"/>
            <a:ext cx="4876800" cy="1679575"/>
          </a:xfrm>
        </p:spPr>
        <p:txBody>
          <a:bodyPr>
            <a:normAutofit fontScale="55000" lnSpcReduction="20000"/>
          </a:bodyPr>
          <a:lstStyle/>
          <a:p>
            <a:r>
              <a:rPr lang="en-US" i="1" dirty="0"/>
              <a:t>2) Contract Length Feature</a:t>
            </a:r>
            <a:endParaRPr lang="en-US" dirty="0"/>
          </a:p>
          <a:p>
            <a:br>
              <a:rPr lang="en-US" dirty="0"/>
            </a:br>
            <a:r>
              <a:rPr lang="en-US" dirty="0"/>
              <a:t>Convert the Contract type into a numerical value to represent the length of the contract. Longer contracts might correlate with lower churn.</a:t>
            </a:r>
          </a:p>
        </p:txBody>
      </p:sp>
      <p:pic>
        <p:nvPicPr>
          <p:cNvPr id="7" name="Picture 6">
            <a:extLst>
              <a:ext uri="{FF2B5EF4-FFF2-40B4-BE49-F238E27FC236}">
                <a16:creationId xmlns:a16="http://schemas.microsoft.com/office/drawing/2014/main" id="{B775CD23-E848-498E-A463-0031F4AC2A8A}"/>
              </a:ext>
            </a:extLst>
          </p:cNvPr>
          <p:cNvPicPr>
            <a:picLocks noChangeAspect="1"/>
          </p:cNvPicPr>
          <p:nvPr/>
        </p:nvPicPr>
        <p:blipFill>
          <a:blip r:embed="rId2"/>
          <a:stretch>
            <a:fillRect/>
          </a:stretch>
        </p:blipFill>
        <p:spPr>
          <a:xfrm>
            <a:off x="152400" y="3886200"/>
            <a:ext cx="5819862" cy="838317"/>
          </a:xfrm>
          <a:prstGeom prst="rect">
            <a:avLst/>
          </a:prstGeom>
        </p:spPr>
      </p:pic>
      <p:pic>
        <p:nvPicPr>
          <p:cNvPr id="8" name="Picture 7">
            <a:extLst>
              <a:ext uri="{FF2B5EF4-FFF2-40B4-BE49-F238E27FC236}">
                <a16:creationId xmlns:a16="http://schemas.microsoft.com/office/drawing/2014/main" id="{D2966473-7D9C-4C05-AEF2-456F1C146682}"/>
              </a:ext>
            </a:extLst>
          </p:cNvPr>
          <p:cNvPicPr>
            <a:picLocks noChangeAspect="1"/>
          </p:cNvPicPr>
          <p:nvPr/>
        </p:nvPicPr>
        <p:blipFill>
          <a:blip r:embed="rId3"/>
          <a:stretch>
            <a:fillRect/>
          </a:stretch>
        </p:blipFill>
        <p:spPr>
          <a:xfrm>
            <a:off x="6219740" y="3657600"/>
            <a:ext cx="4658737" cy="2895600"/>
          </a:xfrm>
          <a:prstGeom prst="rect">
            <a:avLst/>
          </a:prstGeom>
        </p:spPr>
      </p:pic>
    </p:spTree>
    <p:extLst>
      <p:ext uri="{BB962C8B-B14F-4D97-AF65-F5344CB8AC3E}">
        <p14:creationId xmlns:p14="http://schemas.microsoft.com/office/powerpoint/2010/main" val="36873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The Outlines : </a:t>
            </a:r>
            <a:endParaRPr dirty="0"/>
          </a:p>
        </p:txBody>
      </p:sp>
      <p:sp>
        <p:nvSpPr>
          <p:cNvPr id="14" name="Content Placeholder 13"/>
          <p:cNvSpPr>
            <a:spLocks noGrp="1"/>
          </p:cNvSpPr>
          <p:nvPr>
            <p:ph idx="1"/>
          </p:nvPr>
        </p:nvSpPr>
        <p:spPr/>
        <p:txBody>
          <a:bodyPr/>
          <a:lstStyle/>
          <a:p>
            <a:r>
              <a:rPr lang="en-US" dirty="0"/>
              <a:t>Import The Libraries</a:t>
            </a:r>
            <a:endParaRPr dirty="0"/>
          </a:p>
          <a:p>
            <a:r>
              <a:rPr lang="en-US" dirty="0"/>
              <a:t>Load The Dataset</a:t>
            </a:r>
          </a:p>
          <a:p>
            <a:r>
              <a:rPr lang="en-US" dirty="0"/>
              <a:t>EDA</a:t>
            </a:r>
          </a:p>
          <a:p>
            <a:r>
              <a:rPr lang="en-US" dirty="0"/>
              <a:t>Feature Engineering</a:t>
            </a:r>
          </a:p>
          <a:p>
            <a:r>
              <a:rPr lang="en-US" dirty="0"/>
              <a:t>Modeling</a:t>
            </a:r>
          </a:p>
          <a:p>
            <a:r>
              <a:rPr lang="en-US" dirty="0"/>
              <a:t>Clustering</a:t>
            </a:r>
          </a:p>
          <a:p>
            <a:r>
              <a:rPr lang="en-US" dirty="0"/>
              <a:t>Hierarchical Clustering</a:t>
            </a:r>
          </a:p>
          <a:p>
            <a:r>
              <a:rPr lang="en-US" dirty="0"/>
              <a:t>PCA</a:t>
            </a:r>
          </a:p>
        </p:txBody>
      </p:sp>
    </p:spTree>
    <p:extLst>
      <p:ext uri="{BB962C8B-B14F-4D97-AF65-F5344CB8AC3E}">
        <p14:creationId xmlns:p14="http://schemas.microsoft.com/office/powerpoint/2010/main" val="3042826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B2EB05-4D8F-4C0E-AD9F-83B54FF538A8}"/>
              </a:ext>
            </a:extLst>
          </p:cNvPr>
          <p:cNvSpPr>
            <a:spLocks noGrp="1"/>
          </p:cNvSpPr>
          <p:nvPr>
            <p:ph type="title"/>
          </p:nvPr>
        </p:nvSpPr>
        <p:spPr/>
        <p:txBody>
          <a:bodyPr/>
          <a:lstStyle/>
          <a:p>
            <a:r>
              <a:rPr lang="en-US" dirty="0"/>
              <a:t>4) Feature Extraction</a:t>
            </a:r>
          </a:p>
        </p:txBody>
      </p:sp>
      <p:pic>
        <p:nvPicPr>
          <p:cNvPr id="7" name="Content Placeholder 6">
            <a:extLst>
              <a:ext uri="{FF2B5EF4-FFF2-40B4-BE49-F238E27FC236}">
                <a16:creationId xmlns:a16="http://schemas.microsoft.com/office/drawing/2014/main" id="{519DECAE-AF2B-4539-95F2-140CCA4BCE6A}"/>
              </a:ext>
            </a:extLst>
          </p:cNvPr>
          <p:cNvPicPr>
            <a:picLocks noGrp="1" noChangeAspect="1"/>
          </p:cNvPicPr>
          <p:nvPr>
            <p:ph idx="1"/>
          </p:nvPr>
        </p:nvPicPr>
        <p:blipFill>
          <a:blip r:embed="rId2"/>
          <a:stretch>
            <a:fillRect/>
          </a:stretch>
        </p:blipFill>
        <p:spPr>
          <a:xfrm>
            <a:off x="760413" y="964426"/>
            <a:ext cx="6400800" cy="4929147"/>
          </a:xfrm>
          <a:prstGeom prst="rect">
            <a:avLst/>
          </a:prstGeom>
        </p:spPr>
      </p:pic>
      <p:sp>
        <p:nvSpPr>
          <p:cNvPr id="6" name="Text Placeholder 5">
            <a:extLst>
              <a:ext uri="{FF2B5EF4-FFF2-40B4-BE49-F238E27FC236}">
                <a16:creationId xmlns:a16="http://schemas.microsoft.com/office/drawing/2014/main" id="{8FA45C75-8D84-4BCA-A6A4-6A9FB4C8EFD9}"/>
              </a:ext>
            </a:extLst>
          </p:cNvPr>
          <p:cNvSpPr>
            <a:spLocks noGrp="1"/>
          </p:cNvSpPr>
          <p:nvPr>
            <p:ph type="body" sz="half" idx="2"/>
          </p:nvPr>
        </p:nvSpPr>
        <p:spPr>
          <a:xfrm>
            <a:off x="8001039" y="3429000"/>
            <a:ext cx="3124161" cy="2895600"/>
          </a:xfrm>
        </p:spPr>
        <p:txBody>
          <a:bodyPr>
            <a:normAutofit/>
          </a:bodyPr>
          <a:lstStyle/>
          <a:p>
            <a:r>
              <a:rPr lang="en-US" i="1" dirty="0"/>
              <a:t>3) Contract Tenure Risk Feature</a:t>
            </a:r>
            <a:endParaRPr lang="en-US" dirty="0"/>
          </a:p>
          <a:p>
            <a:br>
              <a:rPr lang="en-US" dirty="0"/>
            </a:br>
            <a:r>
              <a:rPr lang="en-US" dirty="0"/>
              <a:t>Create a new feature that reflects whether a customer is more likely to churn based on their contract type and tenure.</a:t>
            </a:r>
          </a:p>
          <a:p>
            <a:br>
              <a:rPr lang="en-US" dirty="0"/>
            </a:br>
            <a:r>
              <a:rPr lang="en-US" dirty="0"/>
              <a:t>Month-to-month with low tenure could indicate high churn risk, while a two-year contract with long tenure might indicate low risk.</a:t>
            </a:r>
          </a:p>
          <a:p>
            <a:endParaRPr lang="en-US" dirty="0"/>
          </a:p>
        </p:txBody>
      </p:sp>
    </p:spTree>
    <p:extLst>
      <p:ext uri="{BB962C8B-B14F-4D97-AF65-F5344CB8AC3E}">
        <p14:creationId xmlns:p14="http://schemas.microsoft.com/office/powerpoint/2010/main" val="228855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2C1460-307B-429B-B907-AF6E22D85F8F}"/>
              </a:ext>
            </a:extLst>
          </p:cNvPr>
          <p:cNvSpPr>
            <a:spLocks noGrp="1"/>
          </p:cNvSpPr>
          <p:nvPr>
            <p:ph type="title"/>
          </p:nvPr>
        </p:nvSpPr>
        <p:spPr/>
        <p:txBody>
          <a:bodyPr/>
          <a:lstStyle/>
          <a:p>
            <a:r>
              <a:rPr lang="en-US" dirty="0"/>
              <a:t>4) Feature Engineering</a:t>
            </a:r>
          </a:p>
        </p:txBody>
      </p:sp>
      <p:pic>
        <p:nvPicPr>
          <p:cNvPr id="7" name="Content Placeholder 6">
            <a:extLst>
              <a:ext uri="{FF2B5EF4-FFF2-40B4-BE49-F238E27FC236}">
                <a16:creationId xmlns:a16="http://schemas.microsoft.com/office/drawing/2014/main" id="{588073AD-63D0-48AC-8876-B36288398E0F}"/>
              </a:ext>
            </a:extLst>
          </p:cNvPr>
          <p:cNvPicPr>
            <a:picLocks noGrp="1" noChangeAspect="1"/>
          </p:cNvPicPr>
          <p:nvPr>
            <p:ph idx="1"/>
          </p:nvPr>
        </p:nvPicPr>
        <p:blipFill>
          <a:blip r:embed="rId2"/>
          <a:stretch>
            <a:fillRect/>
          </a:stretch>
        </p:blipFill>
        <p:spPr>
          <a:xfrm>
            <a:off x="760413" y="2511332"/>
            <a:ext cx="6400800" cy="1835336"/>
          </a:xfrm>
          <a:prstGeom prst="rect">
            <a:avLst/>
          </a:prstGeom>
        </p:spPr>
      </p:pic>
      <p:sp>
        <p:nvSpPr>
          <p:cNvPr id="6" name="Text Placeholder 5">
            <a:extLst>
              <a:ext uri="{FF2B5EF4-FFF2-40B4-BE49-F238E27FC236}">
                <a16:creationId xmlns:a16="http://schemas.microsoft.com/office/drawing/2014/main" id="{DA4F64B3-D189-4831-98C6-F14DCC1CC8F2}"/>
              </a:ext>
            </a:extLst>
          </p:cNvPr>
          <p:cNvSpPr>
            <a:spLocks noGrp="1"/>
          </p:cNvSpPr>
          <p:nvPr>
            <p:ph type="body" sz="half" idx="2"/>
          </p:nvPr>
        </p:nvSpPr>
        <p:spPr/>
        <p:txBody>
          <a:bodyPr/>
          <a:lstStyle/>
          <a:p>
            <a:r>
              <a:rPr lang="en-US" dirty="0"/>
              <a:t>To solve the imbalance column [ </a:t>
            </a:r>
            <a:r>
              <a:rPr lang="en-US" dirty="0" err="1"/>
              <a:t>Chrun</a:t>
            </a:r>
            <a:r>
              <a:rPr lang="en-US" dirty="0"/>
              <a:t>] we used [SMOTEENN]</a:t>
            </a:r>
          </a:p>
          <a:p>
            <a:r>
              <a:rPr lang="en-US" dirty="0"/>
              <a:t>from </a:t>
            </a:r>
            <a:r>
              <a:rPr lang="en-US" dirty="0" err="1"/>
              <a:t>imblearn</a:t>
            </a:r>
            <a:r>
              <a:rPr lang="en-US" dirty="0"/>
              <a:t> library.</a:t>
            </a:r>
          </a:p>
        </p:txBody>
      </p:sp>
    </p:spTree>
    <p:extLst>
      <p:ext uri="{BB962C8B-B14F-4D97-AF65-F5344CB8AC3E}">
        <p14:creationId xmlns:p14="http://schemas.microsoft.com/office/powerpoint/2010/main" val="118234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A4C95-5D4A-4F94-A593-A7E3A149F7D0}"/>
              </a:ext>
            </a:extLst>
          </p:cNvPr>
          <p:cNvSpPr>
            <a:spLocks noGrp="1"/>
          </p:cNvSpPr>
          <p:nvPr>
            <p:ph type="title"/>
          </p:nvPr>
        </p:nvSpPr>
        <p:spPr/>
        <p:txBody>
          <a:bodyPr/>
          <a:lstStyle/>
          <a:p>
            <a:r>
              <a:rPr lang="en-US" dirty="0"/>
              <a:t>5) Modeling</a:t>
            </a:r>
          </a:p>
        </p:txBody>
      </p:sp>
      <p:sp>
        <p:nvSpPr>
          <p:cNvPr id="3" name="Text Placeholder 2">
            <a:extLst>
              <a:ext uri="{FF2B5EF4-FFF2-40B4-BE49-F238E27FC236}">
                <a16:creationId xmlns:a16="http://schemas.microsoft.com/office/drawing/2014/main" id="{8CB84E7F-D159-4573-B69D-68DAF305990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360357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FDCA12-2B36-4C14-BA41-68966D29D4FF}"/>
              </a:ext>
            </a:extLst>
          </p:cNvPr>
          <p:cNvSpPr>
            <a:spLocks noGrp="1"/>
          </p:cNvSpPr>
          <p:nvPr>
            <p:ph type="title"/>
          </p:nvPr>
        </p:nvSpPr>
        <p:spPr/>
        <p:txBody>
          <a:bodyPr/>
          <a:lstStyle/>
          <a:p>
            <a:r>
              <a:rPr lang="en-US" dirty="0"/>
              <a:t>5) Modeling</a:t>
            </a:r>
          </a:p>
        </p:txBody>
      </p:sp>
      <p:sp>
        <p:nvSpPr>
          <p:cNvPr id="5" name="Text Placeholder 4">
            <a:extLst>
              <a:ext uri="{FF2B5EF4-FFF2-40B4-BE49-F238E27FC236}">
                <a16:creationId xmlns:a16="http://schemas.microsoft.com/office/drawing/2014/main" id="{BC8477B0-ABCB-43CD-BF76-7367AAC9B929}"/>
              </a:ext>
            </a:extLst>
          </p:cNvPr>
          <p:cNvSpPr>
            <a:spLocks noGrp="1"/>
          </p:cNvSpPr>
          <p:nvPr>
            <p:ph type="body" idx="1"/>
          </p:nvPr>
        </p:nvSpPr>
        <p:spPr/>
        <p:txBody>
          <a:bodyPr>
            <a:normAutofit fontScale="77500" lnSpcReduction="20000"/>
          </a:bodyPr>
          <a:lstStyle/>
          <a:p>
            <a:r>
              <a:rPr lang="en-US" dirty="0"/>
              <a:t>We used to many models to see which one the best for this data , we used Decision Tree : </a:t>
            </a:r>
          </a:p>
        </p:txBody>
      </p:sp>
      <p:pic>
        <p:nvPicPr>
          <p:cNvPr id="9" name="Content Placeholder 8">
            <a:extLst>
              <a:ext uri="{FF2B5EF4-FFF2-40B4-BE49-F238E27FC236}">
                <a16:creationId xmlns:a16="http://schemas.microsoft.com/office/drawing/2014/main" id="{D4EE45BA-CB2C-4EEF-9A07-B67E657A1992}"/>
              </a:ext>
            </a:extLst>
          </p:cNvPr>
          <p:cNvPicPr>
            <a:picLocks noGrp="1" noChangeAspect="1"/>
          </p:cNvPicPr>
          <p:nvPr>
            <p:ph sz="half" idx="2"/>
          </p:nvPr>
        </p:nvPicPr>
        <p:blipFill>
          <a:blip r:embed="rId2"/>
          <a:stretch>
            <a:fillRect/>
          </a:stretch>
        </p:blipFill>
        <p:spPr>
          <a:xfrm>
            <a:off x="1527175" y="3021392"/>
            <a:ext cx="4343400" cy="2567815"/>
          </a:xfrm>
          <a:prstGeom prst="rect">
            <a:avLst/>
          </a:prstGeom>
        </p:spPr>
      </p:pic>
      <p:sp>
        <p:nvSpPr>
          <p:cNvPr id="7" name="Text Placeholder 6">
            <a:extLst>
              <a:ext uri="{FF2B5EF4-FFF2-40B4-BE49-F238E27FC236}">
                <a16:creationId xmlns:a16="http://schemas.microsoft.com/office/drawing/2014/main" id="{CC150833-2AC0-4CB6-9A34-96EC88DE81BB}"/>
              </a:ext>
            </a:extLst>
          </p:cNvPr>
          <p:cNvSpPr>
            <a:spLocks noGrp="1"/>
          </p:cNvSpPr>
          <p:nvPr>
            <p:ph type="body" sz="quarter" idx="3"/>
          </p:nvPr>
        </p:nvSpPr>
        <p:spPr/>
        <p:txBody>
          <a:bodyPr>
            <a:normAutofit fontScale="77500" lnSpcReduction="20000"/>
          </a:bodyPr>
          <a:lstStyle/>
          <a:p>
            <a:r>
              <a:rPr lang="en-US" dirty="0"/>
              <a:t>And </a:t>
            </a:r>
            <a:r>
              <a:rPr lang="en-US" dirty="0" err="1"/>
              <a:t>XGBoost</a:t>
            </a:r>
            <a:r>
              <a:rPr lang="en-US" dirty="0"/>
              <a:t>  :</a:t>
            </a:r>
          </a:p>
        </p:txBody>
      </p:sp>
      <p:pic>
        <p:nvPicPr>
          <p:cNvPr id="10" name="Content Placeholder 9">
            <a:extLst>
              <a:ext uri="{FF2B5EF4-FFF2-40B4-BE49-F238E27FC236}">
                <a16:creationId xmlns:a16="http://schemas.microsoft.com/office/drawing/2014/main" id="{5A56333D-160A-4796-89A7-6735058AC401}"/>
              </a:ext>
            </a:extLst>
          </p:cNvPr>
          <p:cNvPicPr>
            <a:picLocks noGrp="1" noChangeAspect="1"/>
          </p:cNvPicPr>
          <p:nvPr>
            <p:ph sz="quarter" idx="4"/>
          </p:nvPr>
        </p:nvPicPr>
        <p:blipFill>
          <a:blip r:embed="rId3"/>
          <a:stretch>
            <a:fillRect/>
          </a:stretch>
        </p:blipFill>
        <p:spPr>
          <a:xfrm>
            <a:off x="6327775" y="2908145"/>
            <a:ext cx="4343400" cy="2794309"/>
          </a:xfrm>
          <a:prstGeom prst="rect">
            <a:avLst/>
          </a:prstGeom>
        </p:spPr>
      </p:pic>
      <p:pic>
        <p:nvPicPr>
          <p:cNvPr id="11" name="Picture 10">
            <a:extLst>
              <a:ext uri="{FF2B5EF4-FFF2-40B4-BE49-F238E27FC236}">
                <a16:creationId xmlns:a16="http://schemas.microsoft.com/office/drawing/2014/main" id="{D87FCF63-92F1-427D-84E8-0522CBF5B4E9}"/>
              </a:ext>
            </a:extLst>
          </p:cNvPr>
          <p:cNvPicPr>
            <a:picLocks noChangeAspect="1"/>
          </p:cNvPicPr>
          <p:nvPr/>
        </p:nvPicPr>
        <p:blipFill>
          <a:blip r:embed="rId4"/>
          <a:stretch>
            <a:fillRect/>
          </a:stretch>
        </p:blipFill>
        <p:spPr>
          <a:xfrm>
            <a:off x="1532069" y="3524075"/>
            <a:ext cx="2576140" cy="2084007"/>
          </a:xfrm>
          <a:prstGeom prst="rect">
            <a:avLst/>
          </a:prstGeom>
        </p:spPr>
      </p:pic>
      <p:pic>
        <p:nvPicPr>
          <p:cNvPr id="2" name="Picture 1">
            <a:extLst>
              <a:ext uri="{FF2B5EF4-FFF2-40B4-BE49-F238E27FC236}">
                <a16:creationId xmlns:a16="http://schemas.microsoft.com/office/drawing/2014/main" id="{055C71D9-5D14-47B0-AFED-9993FDD8AFDC}"/>
              </a:ext>
            </a:extLst>
          </p:cNvPr>
          <p:cNvPicPr>
            <a:picLocks noChangeAspect="1"/>
          </p:cNvPicPr>
          <p:nvPr/>
        </p:nvPicPr>
        <p:blipFill>
          <a:blip r:embed="rId5"/>
          <a:stretch>
            <a:fillRect/>
          </a:stretch>
        </p:blipFill>
        <p:spPr>
          <a:xfrm>
            <a:off x="1527175" y="3524075"/>
            <a:ext cx="2581034" cy="2084007"/>
          </a:xfrm>
          <a:prstGeom prst="rect">
            <a:avLst/>
          </a:prstGeom>
        </p:spPr>
      </p:pic>
      <p:pic>
        <p:nvPicPr>
          <p:cNvPr id="3" name="Picture 2">
            <a:extLst>
              <a:ext uri="{FF2B5EF4-FFF2-40B4-BE49-F238E27FC236}">
                <a16:creationId xmlns:a16="http://schemas.microsoft.com/office/drawing/2014/main" id="{77147124-F86C-46DF-AFBA-DFB9560A7B96}"/>
              </a:ext>
            </a:extLst>
          </p:cNvPr>
          <p:cNvPicPr>
            <a:picLocks noChangeAspect="1"/>
          </p:cNvPicPr>
          <p:nvPr/>
        </p:nvPicPr>
        <p:blipFill>
          <a:blip r:embed="rId6"/>
          <a:stretch>
            <a:fillRect/>
          </a:stretch>
        </p:blipFill>
        <p:spPr>
          <a:xfrm>
            <a:off x="6410566" y="3657600"/>
            <a:ext cx="2581034" cy="2044854"/>
          </a:xfrm>
          <a:prstGeom prst="rect">
            <a:avLst/>
          </a:prstGeom>
        </p:spPr>
      </p:pic>
    </p:spTree>
    <p:extLst>
      <p:ext uri="{BB962C8B-B14F-4D97-AF65-F5344CB8AC3E}">
        <p14:creationId xmlns:p14="http://schemas.microsoft.com/office/powerpoint/2010/main" val="32109001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930A5F-6D15-4013-B662-E3DF8EF7F472}"/>
              </a:ext>
            </a:extLst>
          </p:cNvPr>
          <p:cNvSpPr>
            <a:spLocks noGrp="1"/>
          </p:cNvSpPr>
          <p:nvPr>
            <p:ph type="title"/>
          </p:nvPr>
        </p:nvSpPr>
        <p:spPr/>
        <p:txBody>
          <a:bodyPr/>
          <a:lstStyle/>
          <a:p>
            <a:r>
              <a:rPr lang="en-US" dirty="0"/>
              <a:t>5) Modeling</a:t>
            </a:r>
          </a:p>
        </p:txBody>
      </p:sp>
      <p:sp>
        <p:nvSpPr>
          <p:cNvPr id="5" name="Text Placeholder 4">
            <a:extLst>
              <a:ext uri="{FF2B5EF4-FFF2-40B4-BE49-F238E27FC236}">
                <a16:creationId xmlns:a16="http://schemas.microsoft.com/office/drawing/2014/main" id="{8651A3DE-3A32-4903-A94F-BB4AF5949FE0}"/>
              </a:ext>
            </a:extLst>
          </p:cNvPr>
          <p:cNvSpPr>
            <a:spLocks noGrp="1"/>
          </p:cNvSpPr>
          <p:nvPr>
            <p:ph type="body" idx="1"/>
          </p:nvPr>
        </p:nvSpPr>
        <p:spPr/>
        <p:txBody>
          <a:bodyPr/>
          <a:lstStyle/>
          <a:p>
            <a:r>
              <a:rPr lang="en-US" dirty="0"/>
              <a:t>3) Random forest :</a:t>
            </a:r>
          </a:p>
        </p:txBody>
      </p:sp>
      <p:pic>
        <p:nvPicPr>
          <p:cNvPr id="9" name="Content Placeholder 8">
            <a:extLst>
              <a:ext uri="{FF2B5EF4-FFF2-40B4-BE49-F238E27FC236}">
                <a16:creationId xmlns:a16="http://schemas.microsoft.com/office/drawing/2014/main" id="{4AC2D731-59BA-4D7A-8A11-D34817912184}"/>
              </a:ext>
            </a:extLst>
          </p:cNvPr>
          <p:cNvPicPr>
            <a:picLocks noGrp="1" noChangeAspect="1"/>
          </p:cNvPicPr>
          <p:nvPr>
            <p:ph sz="half" idx="2"/>
          </p:nvPr>
        </p:nvPicPr>
        <p:blipFill>
          <a:blip r:embed="rId2"/>
          <a:stretch>
            <a:fillRect/>
          </a:stretch>
        </p:blipFill>
        <p:spPr>
          <a:xfrm>
            <a:off x="1527175" y="2743200"/>
            <a:ext cx="4343400" cy="2619342"/>
          </a:xfrm>
          <a:prstGeom prst="rect">
            <a:avLst/>
          </a:prstGeom>
        </p:spPr>
      </p:pic>
      <p:sp>
        <p:nvSpPr>
          <p:cNvPr id="7" name="Text Placeholder 6">
            <a:extLst>
              <a:ext uri="{FF2B5EF4-FFF2-40B4-BE49-F238E27FC236}">
                <a16:creationId xmlns:a16="http://schemas.microsoft.com/office/drawing/2014/main" id="{7B66D09E-930B-426D-BA14-142D43990867}"/>
              </a:ext>
            </a:extLst>
          </p:cNvPr>
          <p:cNvSpPr>
            <a:spLocks noGrp="1"/>
          </p:cNvSpPr>
          <p:nvPr>
            <p:ph type="body" sz="quarter" idx="3"/>
          </p:nvPr>
        </p:nvSpPr>
        <p:spPr/>
        <p:txBody>
          <a:bodyPr/>
          <a:lstStyle/>
          <a:p>
            <a:r>
              <a:rPr lang="en-US" dirty="0"/>
              <a:t>4) Gradient Boosting :</a:t>
            </a:r>
          </a:p>
        </p:txBody>
      </p:sp>
      <p:pic>
        <p:nvPicPr>
          <p:cNvPr id="10" name="Content Placeholder 9">
            <a:extLst>
              <a:ext uri="{FF2B5EF4-FFF2-40B4-BE49-F238E27FC236}">
                <a16:creationId xmlns:a16="http://schemas.microsoft.com/office/drawing/2014/main" id="{3196D37F-073E-4B6D-A790-7959866131E0}"/>
              </a:ext>
            </a:extLst>
          </p:cNvPr>
          <p:cNvPicPr>
            <a:picLocks noGrp="1" noChangeAspect="1"/>
          </p:cNvPicPr>
          <p:nvPr>
            <p:ph sz="quarter" idx="4"/>
          </p:nvPr>
        </p:nvPicPr>
        <p:blipFill>
          <a:blip r:embed="rId3"/>
          <a:stretch>
            <a:fillRect/>
          </a:stretch>
        </p:blipFill>
        <p:spPr>
          <a:xfrm>
            <a:off x="6327775" y="2514600"/>
            <a:ext cx="4343400" cy="3121590"/>
          </a:xfrm>
          <a:prstGeom prst="rect">
            <a:avLst/>
          </a:prstGeom>
        </p:spPr>
      </p:pic>
      <p:pic>
        <p:nvPicPr>
          <p:cNvPr id="2" name="Picture 1">
            <a:extLst>
              <a:ext uri="{FF2B5EF4-FFF2-40B4-BE49-F238E27FC236}">
                <a16:creationId xmlns:a16="http://schemas.microsoft.com/office/drawing/2014/main" id="{5F0FA53C-D296-46CD-8215-BC1E40AE9A64}"/>
              </a:ext>
            </a:extLst>
          </p:cNvPr>
          <p:cNvPicPr>
            <a:picLocks noChangeAspect="1"/>
          </p:cNvPicPr>
          <p:nvPr/>
        </p:nvPicPr>
        <p:blipFill>
          <a:blip r:embed="rId4"/>
          <a:stretch>
            <a:fillRect/>
          </a:stretch>
        </p:blipFill>
        <p:spPr>
          <a:xfrm>
            <a:off x="1527175" y="3429000"/>
            <a:ext cx="1978026" cy="1918861"/>
          </a:xfrm>
          <a:prstGeom prst="rect">
            <a:avLst/>
          </a:prstGeom>
        </p:spPr>
      </p:pic>
      <p:pic>
        <p:nvPicPr>
          <p:cNvPr id="3" name="Picture 2">
            <a:extLst>
              <a:ext uri="{FF2B5EF4-FFF2-40B4-BE49-F238E27FC236}">
                <a16:creationId xmlns:a16="http://schemas.microsoft.com/office/drawing/2014/main" id="{BC4765CD-B7BB-4AD8-B58B-2A1691330A95}"/>
              </a:ext>
            </a:extLst>
          </p:cNvPr>
          <p:cNvPicPr>
            <a:picLocks noChangeAspect="1"/>
          </p:cNvPicPr>
          <p:nvPr/>
        </p:nvPicPr>
        <p:blipFill>
          <a:blip r:embed="rId5"/>
          <a:stretch>
            <a:fillRect/>
          </a:stretch>
        </p:blipFill>
        <p:spPr>
          <a:xfrm>
            <a:off x="6400801" y="3352800"/>
            <a:ext cx="2438400" cy="2283390"/>
          </a:xfrm>
          <a:prstGeom prst="rect">
            <a:avLst/>
          </a:prstGeom>
        </p:spPr>
      </p:pic>
    </p:spTree>
    <p:extLst>
      <p:ext uri="{BB962C8B-B14F-4D97-AF65-F5344CB8AC3E}">
        <p14:creationId xmlns:p14="http://schemas.microsoft.com/office/powerpoint/2010/main" val="8595562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F2EB26-D476-4F7B-A3A7-7FC1A057621C}"/>
              </a:ext>
            </a:extLst>
          </p:cNvPr>
          <p:cNvSpPr>
            <a:spLocks noGrp="1"/>
          </p:cNvSpPr>
          <p:nvPr>
            <p:ph type="title"/>
          </p:nvPr>
        </p:nvSpPr>
        <p:spPr/>
        <p:txBody>
          <a:bodyPr/>
          <a:lstStyle/>
          <a:p>
            <a:r>
              <a:rPr lang="en-US" dirty="0"/>
              <a:t>5) Modeling</a:t>
            </a:r>
          </a:p>
        </p:txBody>
      </p:sp>
      <p:sp>
        <p:nvSpPr>
          <p:cNvPr id="5" name="Text Placeholder 4">
            <a:extLst>
              <a:ext uri="{FF2B5EF4-FFF2-40B4-BE49-F238E27FC236}">
                <a16:creationId xmlns:a16="http://schemas.microsoft.com/office/drawing/2014/main" id="{828E3A26-B11D-419A-8CF2-F2BE7C1CDDAE}"/>
              </a:ext>
            </a:extLst>
          </p:cNvPr>
          <p:cNvSpPr>
            <a:spLocks noGrp="1"/>
          </p:cNvSpPr>
          <p:nvPr>
            <p:ph type="body" idx="1"/>
          </p:nvPr>
        </p:nvSpPr>
        <p:spPr/>
        <p:txBody>
          <a:bodyPr/>
          <a:lstStyle/>
          <a:p>
            <a:r>
              <a:rPr lang="en-US" dirty="0"/>
              <a:t>5) Logistic Regression : </a:t>
            </a:r>
          </a:p>
        </p:txBody>
      </p:sp>
      <p:pic>
        <p:nvPicPr>
          <p:cNvPr id="9" name="Content Placeholder 8">
            <a:extLst>
              <a:ext uri="{FF2B5EF4-FFF2-40B4-BE49-F238E27FC236}">
                <a16:creationId xmlns:a16="http://schemas.microsoft.com/office/drawing/2014/main" id="{86B1BBF7-AF43-4630-879F-5A125D931EBC}"/>
              </a:ext>
            </a:extLst>
          </p:cNvPr>
          <p:cNvPicPr>
            <a:picLocks noGrp="1" noChangeAspect="1"/>
          </p:cNvPicPr>
          <p:nvPr>
            <p:ph sz="half" idx="2"/>
          </p:nvPr>
        </p:nvPicPr>
        <p:blipFill>
          <a:blip r:embed="rId2"/>
          <a:stretch>
            <a:fillRect/>
          </a:stretch>
        </p:blipFill>
        <p:spPr>
          <a:xfrm>
            <a:off x="1527175" y="2670043"/>
            <a:ext cx="4343400" cy="3425957"/>
          </a:xfrm>
          <a:prstGeom prst="rect">
            <a:avLst/>
          </a:prstGeom>
        </p:spPr>
      </p:pic>
      <p:sp>
        <p:nvSpPr>
          <p:cNvPr id="7" name="Text Placeholder 6">
            <a:extLst>
              <a:ext uri="{FF2B5EF4-FFF2-40B4-BE49-F238E27FC236}">
                <a16:creationId xmlns:a16="http://schemas.microsoft.com/office/drawing/2014/main" id="{D66130BF-F9FF-4F11-82D5-DC4245EE2ABE}"/>
              </a:ext>
            </a:extLst>
          </p:cNvPr>
          <p:cNvSpPr>
            <a:spLocks noGrp="1"/>
          </p:cNvSpPr>
          <p:nvPr>
            <p:ph type="body" sz="quarter" idx="3"/>
          </p:nvPr>
        </p:nvSpPr>
        <p:spPr/>
        <p:txBody>
          <a:bodyPr/>
          <a:lstStyle/>
          <a:p>
            <a:r>
              <a:rPr lang="en-US" dirty="0"/>
              <a:t>6) Ada Boost : </a:t>
            </a:r>
          </a:p>
        </p:txBody>
      </p:sp>
      <p:pic>
        <p:nvPicPr>
          <p:cNvPr id="10" name="Content Placeholder 9">
            <a:extLst>
              <a:ext uri="{FF2B5EF4-FFF2-40B4-BE49-F238E27FC236}">
                <a16:creationId xmlns:a16="http://schemas.microsoft.com/office/drawing/2014/main" id="{D873DD04-20F4-4038-BE52-B780F75F6C15}"/>
              </a:ext>
            </a:extLst>
          </p:cNvPr>
          <p:cNvPicPr>
            <a:picLocks noGrp="1" noChangeAspect="1"/>
          </p:cNvPicPr>
          <p:nvPr>
            <p:ph sz="quarter" idx="4"/>
          </p:nvPr>
        </p:nvPicPr>
        <p:blipFill>
          <a:blip r:embed="rId3"/>
          <a:stretch>
            <a:fillRect/>
          </a:stretch>
        </p:blipFill>
        <p:spPr>
          <a:xfrm>
            <a:off x="6401918" y="2514600"/>
            <a:ext cx="4195114" cy="3581400"/>
          </a:xfrm>
          <a:prstGeom prst="rect">
            <a:avLst/>
          </a:prstGeom>
        </p:spPr>
      </p:pic>
      <p:pic>
        <p:nvPicPr>
          <p:cNvPr id="2" name="Picture 1">
            <a:extLst>
              <a:ext uri="{FF2B5EF4-FFF2-40B4-BE49-F238E27FC236}">
                <a16:creationId xmlns:a16="http://schemas.microsoft.com/office/drawing/2014/main" id="{0D909BA8-3FD1-42D7-874C-EF4798006287}"/>
              </a:ext>
            </a:extLst>
          </p:cNvPr>
          <p:cNvPicPr>
            <a:picLocks noChangeAspect="1"/>
          </p:cNvPicPr>
          <p:nvPr/>
        </p:nvPicPr>
        <p:blipFill>
          <a:blip r:embed="rId4"/>
          <a:stretch>
            <a:fillRect/>
          </a:stretch>
        </p:blipFill>
        <p:spPr>
          <a:xfrm>
            <a:off x="1594969" y="3584442"/>
            <a:ext cx="3129432" cy="2569619"/>
          </a:xfrm>
          <a:prstGeom prst="rect">
            <a:avLst/>
          </a:prstGeom>
        </p:spPr>
      </p:pic>
      <p:pic>
        <p:nvPicPr>
          <p:cNvPr id="3" name="Picture 2">
            <a:extLst>
              <a:ext uri="{FF2B5EF4-FFF2-40B4-BE49-F238E27FC236}">
                <a16:creationId xmlns:a16="http://schemas.microsoft.com/office/drawing/2014/main" id="{FA14D508-23D9-4AE8-B92F-A5238AAA445A}"/>
              </a:ext>
            </a:extLst>
          </p:cNvPr>
          <p:cNvPicPr>
            <a:picLocks noChangeAspect="1"/>
          </p:cNvPicPr>
          <p:nvPr/>
        </p:nvPicPr>
        <p:blipFill>
          <a:blip r:embed="rId5"/>
          <a:stretch>
            <a:fillRect/>
          </a:stretch>
        </p:blipFill>
        <p:spPr>
          <a:xfrm>
            <a:off x="6477001" y="3429000"/>
            <a:ext cx="3276600" cy="2667000"/>
          </a:xfrm>
          <a:prstGeom prst="rect">
            <a:avLst/>
          </a:prstGeom>
        </p:spPr>
      </p:pic>
    </p:spTree>
    <p:extLst>
      <p:ext uri="{BB962C8B-B14F-4D97-AF65-F5344CB8AC3E}">
        <p14:creationId xmlns:p14="http://schemas.microsoft.com/office/powerpoint/2010/main" val="7879164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B5D0C-093E-4153-AC44-59EC87AB40CA}"/>
              </a:ext>
            </a:extLst>
          </p:cNvPr>
          <p:cNvSpPr>
            <a:spLocks noGrp="1"/>
          </p:cNvSpPr>
          <p:nvPr>
            <p:ph type="title"/>
          </p:nvPr>
        </p:nvSpPr>
        <p:spPr/>
        <p:txBody>
          <a:bodyPr/>
          <a:lstStyle/>
          <a:p>
            <a:r>
              <a:rPr lang="en-US" dirty="0"/>
              <a:t>5) Modeling </a:t>
            </a:r>
          </a:p>
        </p:txBody>
      </p:sp>
      <p:sp>
        <p:nvSpPr>
          <p:cNvPr id="5" name="Text Placeholder 4">
            <a:extLst>
              <a:ext uri="{FF2B5EF4-FFF2-40B4-BE49-F238E27FC236}">
                <a16:creationId xmlns:a16="http://schemas.microsoft.com/office/drawing/2014/main" id="{1686C49B-A0DC-4575-90EE-B9C19A70F8E8}"/>
              </a:ext>
            </a:extLst>
          </p:cNvPr>
          <p:cNvSpPr>
            <a:spLocks noGrp="1"/>
          </p:cNvSpPr>
          <p:nvPr>
            <p:ph type="body" idx="1"/>
          </p:nvPr>
        </p:nvSpPr>
        <p:spPr/>
        <p:txBody>
          <a:bodyPr/>
          <a:lstStyle/>
          <a:p>
            <a:r>
              <a:rPr lang="en-US" dirty="0"/>
              <a:t>7) Extra Trees classifier :</a:t>
            </a:r>
          </a:p>
        </p:txBody>
      </p:sp>
      <p:pic>
        <p:nvPicPr>
          <p:cNvPr id="9" name="Content Placeholder 8">
            <a:extLst>
              <a:ext uri="{FF2B5EF4-FFF2-40B4-BE49-F238E27FC236}">
                <a16:creationId xmlns:a16="http://schemas.microsoft.com/office/drawing/2014/main" id="{9B3598E8-4D8F-4DA0-A405-650D6195975F}"/>
              </a:ext>
            </a:extLst>
          </p:cNvPr>
          <p:cNvPicPr>
            <a:picLocks noGrp="1" noChangeAspect="1"/>
          </p:cNvPicPr>
          <p:nvPr>
            <p:ph sz="half" idx="2"/>
          </p:nvPr>
        </p:nvPicPr>
        <p:blipFill>
          <a:blip r:embed="rId2"/>
          <a:stretch>
            <a:fillRect/>
          </a:stretch>
        </p:blipFill>
        <p:spPr>
          <a:xfrm>
            <a:off x="1527175" y="2530966"/>
            <a:ext cx="4343400" cy="3548668"/>
          </a:xfrm>
          <a:prstGeom prst="rect">
            <a:avLst/>
          </a:prstGeom>
        </p:spPr>
      </p:pic>
      <p:sp>
        <p:nvSpPr>
          <p:cNvPr id="7" name="Text Placeholder 6">
            <a:extLst>
              <a:ext uri="{FF2B5EF4-FFF2-40B4-BE49-F238E27FC236}">
                <a16:creationId xmlns:a16="http://schemas.microsoft.com/office/drawing/2014/main" id="{1E86AB02-A1B0-49BA-A85C-CC2BC484ED2F}"/>
              </a:ext>
            </a:extLst>
          </p:cNvPr>
          <p:cNvSpPr>
            <a:spLocks noGrp="1"/>
          </p:cNvSpPr>
          <p:nvPr>
            <p:ph type="body" sz="quarter" idx="3"/>
          </p:nvPr>
        </p:nvSpPr>
        <p:spPr/>
        <p:txBody>
          <a:bodyPr/>
          <a:lstStyle/>
          <a:p>
            <a:r>
              <a:rPr lang="en-US" dirty="0"/>
              <a:t>8) SGD Classifier : </a:t>
            </a:r>
          </a:p>
        </p:txBody>
      </p:sp>
      <p:pic>
        <p:nvPicPr>
          <p:cNvPr id="10" name="Content Placeholder 9">
            <a:extLst>
              <a:ext uri="{FF2B5EF4-FFF2-40B4-BE49-F238E27FC236}">
                <a16:creationId xmlns:a16="http://schemas.microsoft.com/office/drawing/2014/main" id="{7D642AF0-4A26-4BBE-A092-2A7CE4D9A3A3}"/>
              </a:ext>
            </a:extLst>
          </p:cNvPr>
          <p:cNvPicPr>
            <a:picLocks noGrp="1" noChangeAspect="1"/>
          </p:cNvPicPr>
          <p:nvPr>
            <p:ph sz="quarter" idx="4"/>
          </p:nvPr>
        </p:nvPicPr>
        <p:blipFill>
          <a:blip r:embed="rId3"/>
          <a:stretch>
            <a:fillRect/>
          </a:stretch>
        </p:blipFill>
        <p:spPr>
          <a:xfrm>
            <a:off x="6327775" y="2514600"/>
            <a:ext cx="4343400" cy="3565034"/>
          </a:xfrm>
          <a:prstGeom prst="rect">
            <a:avLst/>
          </a:prstGeom>
        </p:spPr>
      </p:pic>
      <p:pic>
        <p:nvPicPr>
          <p:cNvPr id="2" name="Picture 1">
            <a:extLst>
              <a:ext uri="{FF2B5EF4-FFF2-40B4-BE49-F238E27FC236}">
                <a16:creationId xmlns:a16="http://schemas.microsoft.com/office/drawing/2014/main" id="{AFA97F48-9080-4531-B97A-9641EBB65A0E}"/>
              </a:ext>
            </a:extLst>
          </p:cNvPr>
          <p:cNvPicPr>
            <a:picLocks noChangeAspect="1"/>
          </p:cNvPicPr>
          <p:nvPr/>
        </p:nvPicPr>
        <p:blipFill>
          <a:blip r:embed="rId4"/>
          <a:stretch>
            <a:fillRect/>
          </a:stretch>
        </p:blipFill>
        <p:spPr>
          <a:xfrm>
            <a:off x="1600200" y="3505200"/>
            <a:ext cx="3276600" cy="2574434"/>
          </a:xfrm>
          <a:prstGeom prst="rect">
            <a:avLst/>
          </a:prstGeom>
        </p:spPr>
      </p:pic>
      <p:pic>
        <p:nvPicPr>
          <p:cNvPr id="3" name="Picture 2">
            <a:extLst>
              <a:ext uri="{FF2B5EF4-FFF2-40B4-BE49-F238E27FC236}">
                <a16:creationId xmlns:a16="http://schemas.microsoft.com/office/drawing/2014/main" id="{F24409DC-1574-4AD4-8CC0-56092FCE2B54}"/>
              </a:ext>
            </a:extLst>
          </p:cNvPr>
          <p:cNvPicPr>
            <a:picLocks noChangeAspect="1"/>
          </p:cNvPicPr>
          <p:nvPr/>
        </p:nvPicPr>
        <p:blipFill>
          <a:blip r:embed="rId5"/>
          <a:stretch>
            <a:fillRect/>
          </a:stretch>
        </p:blipFill>
        <p:spPr>
          <a:xfrm>
            <a:off x="6321427" y="3429000"/>
            <a:ext cx="2822574" cy="2681830"/>
          </a:xfrm>
          <a:prstGeom prst="rect">
            <a:avLst/>
          </a:prstGeom>
        </p:spPr>
      </p:pic>
    </p:spTree>
    <p:extLst>
      <p:ext uri="{BB962C8B-B14F-4D97-AF65-F5344CB8AC3E}">
        <p14:creationId xmlns:p14="http://schemas.microsoft.com/office/powerpoint/2010/main" val="23789080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44CDFF-FB18-4CA2-9B05-A23FEB0504D7}"/>
              </a:ext>
            </a:extLst>
          </p:cNvPr>
          <p:cNvSpPr>
            <a:spLocks noGrp="1"/>
          </p:cNvSpPr>
          <p:nvPr>
            <p:ph type="title"/>
          </p:nvPr>
        </p:nvSpPr>
        <p:spPr/>
        <p:txBody>
          <a:bodyPr/>
          <a:lstStyle/>
          <a:p>
            <a:r>
              <a:rPr lang="en-US" dirty="0"/>
              <a:t>5) Modeling</a:t>
            </a:r>
          </a:p>
        </p:txBody>
      </p:sp>
      <p:sp>
        <p:nvSpPr>
          <p:cNvPr id="5" name="Text Placeholder 4">
            <a:extLst>
              <a:ext uri="{FF2B5EF4-FFF2-40B4-BE49-F238E27FC236}">
                <a16:creationId xmlns:a16="http://schemas.microsoft.com/office/drawing/2014/main" id="{1A5109F0-71C6-4E54-AA84-E6B0EF54E936}"/>
              </a:ext>
            </a:extLst>
          </p:cNvPr>
          <p:cNvSpPr>
            <a:spLocks noGrp="1"/>
          </p:cNvSpPr>
          <p:nvPr>
            <p:ph type="body" idx="1"/>
          </p:nvPr>
        </p:nvSpPr>
        <p:spPr/>
        <p:txBody>
          <a:bodyPr/>
          <a:lstStyle/>
          <a:p>
            <a:r>
              <a:rPr lang="en-US" dirty="0"/>
              <a:t>9) SVC :</a:t>
            </a:r>
          </a:p>
        </p:txBody>
      </p:sp>
      <p:pic>
        <p:nvPicPr>
          <p:cNvPr id="9" name="Content Placeholder 8">
            <a:extLst>
              <a:ext uri="{FF2B5EF4-FFF2-40B4-BE49-F238E27FC236}">
                <a16:creationId xmlns:a16="http://schemas.microsoft.com/office/drawing/2014/main" id="{CD591F26-97FE-4213-A581-4BAB7801B1E1}"/>
              </a:ext>
            </a:extLst>
          </p:cNvPr>
          <p:cNvPicPr>
            <a:picLocks noGrp="1" noChangeAspect="1"/>
          </p:cNvPicPr>
          <p:nvPr>
            <p:ph sz="half" idx="2"/>
          </p:nvPr>
        </p:nvPicPr>
        <p:blipFill>
          <a:blip r:embed="rId2"/>
          <a:stretch>
            <a:fillRect/>
          </a:stretch>
        </p:blipFill>
        <p:spPr>
          <a:xfrm>
            <a:off x="1527175" y="2822492"/>
            <a:ext cx="4343400" cy="2965616"/>
          </a:xfrm>
          <a:prstGeom prst="rect">
            <a:avLst/>
          </a:prstGeom>
        </p:spPr>
      </p:pic>
      <p:sp>
        <p:nvSpPr>
          <p:cNvPr id="7" name="Text Placeholder 6">
            <a:extLst>
              <a:ext uri="{FF2B5EF4-FFF2-40B4-BE49-F238E27FC236}">
                <a16:creationId xmlns:a16="http://schemas.microsoft.com/office/drawing/2014/main" id="{D2813DF8-D4C5-42FA-A112-B9B8BD07D54C}"/>
              </a:ext>
            </a:extLst>
          </p:cNvPr>
          <p:cNvSpPr>
            <a:spLocks noGrp="1"/>
          </p:cNvSpPr>
          <p:nvPr>
            <p:ph type="body" sz="quarter" idx="3"/>
          </p:nvPr>
        </p:nvSpPr>
        <p:spPr/>
        <p:txBody>
          <a:bodyPr/>
          <a:lstStyle/>
          <a:p>
            <a:r>
              <a:rPr lang="en-US" dirty="0"/>
              <a:t>10) KNN :</a:t>
            </a:r>
          </a:p>
        </p:txBody>
      </p:sp>
      <p:pic>
        <p:nvPicPr>
          <p:cNvPr id="10" name="Content Placeholder 9">
            <a:extLst>
              <a:ext uri="{FF2B5EF4-FFF2-40B4-BE49-F238E27FC236}">
                <a16:creationId xmlns:a16="http://schemas.microsoft.com/office/drawing/2014/main" id="{2ECF4BB3-D2E6-4F65-A5B5-215BBBC5F411}"/>
              </a:ext>
            </a:extLst>
          </p:cNvPr>
          <p:cNvPicPr>
            <a:picLocks noGrp="1" noChangeAspect="1"/>
          </p:cNvPicPr>
          <p:nvPr>
            <p:ph sz="quarter" idx="4"/>
          </p:nvPr>
        </p:nvPicPr>
        <p:blipFill>
          <a:blip r:embed="rId3"/>
          <a:stretch>
            <a:fillRect/>
          </a:stretch>
        </p:blipFill>
        <p:spPr>
          <a:xfrm>
            <a:off x="6327775" y="2822492"/>
            <a:ext cx="4343400" cy="2965616"/>
          </a:xfrm>
          <a:prstGeom prst="rect">
            <a:avLst/>
          </a:prstGeom>
        </p:spPr>
      </p:pic>
      <p:pic>
        <p:nvPicPr>
          <p:cNvPr id="2" name="Picture 1">
            <a:extLst>
              <a:ext uri="{FF2B5EF4-FFF2-40B4-BE49-F238E27FC236}">
                <a16:creationId xmlns:a16="http://schemas.microsoft.com/office/drawing/2014/main" id="{48E9B87A-B540-44B6-9886-D886177C604E}"/>
              </a:ext>
            </a:extLst>
          </p:cNvPr>
          <p:cNvPicPr>
            <a:picLocks noChangeAspect="1"/>
          </p:cNvPicPr>
          <p:nvPr/>
        </p:nvPicPr>
        <p:blipFill>
          <a:blip r:embed="rId4"/>
          <a:stretch>
            <a:fillRect/>
          </a:stretch>
        </p:blipFill>
        <p:spPr>
          <a:xfrm>
            <a:off x="1527175" y="3581399"/>
            <a:ext cx="2816225" cy="2239565"/>
          </a:xfrm>
          <a:prstGeom prst="rect">
            <a:avLst/>
          </a:prstGeom>
        </p:spPr>
      </p:pic>
      <p:pic>
        <p:nvPicPr>
          <p:cNvPr id="3" name="Picture 2">
            <a:extLst>
              <a:ext uri="{FF2B5EF4-FFF2-40B4-BE49-F238E27FC236}">
                <a16:creationId xmlns:a16="http://schemas.microsoft.com/office/drawing/2014/main" id="{1A3C2124-2FEB-4E26-A861-8BE2DF42011C}"/>
              </a:ext>
            </a:extLst>
          </p:cNvPr>
          <p:cNvPicPr>
            <a:picLocks noChangeAspect="1"/>
          </p:cNvPicPr>
          <p:nvPr/>
        </p:nvPicPr>
        <p:blipFill>
          <a:blip r:embed="rId5"/>
          <a:stretch>
            <a:fillRect/>
          </a:stretch>
        </p:blipFill>
        <p:spPr>
          <a:xfrm>
            <a:off x="6350788" y="3593586"/>
            <a:ext cx="2209800" cy="2227378"/>
          </a:xfrm>
          <a:prstGeom prst="rect">
            <a:avLst/>
          </a:prstGeom>
        </p:spPr>
      </p:pic>
    </p:spTree>
    <p:extLst>
      <p:ext uri="{BB962C8B-B14F-4D97-AF65-F5344CB8AC3E}">
        <p14:creationId xmlns:p14="http://schemas.microsoft.com/office/powerpoint/2010/main" val="39136725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7CA0D-FCBB-4C92-9D8A-6BAC55B2C64E}"/>
              </a:ext>
            </a:extLst>
          </p:cNvPr>
          <p:cNvSpPr>
            <a:spLocks noGrp="1"/>
          </p:cNvSpPr>
          <p:nvPr>
            <p:ph type="title"/>
          </p:nvPr>
        </p:nvSpPr>
        <p:spPr/>
        <p:txBody>
          <a:bodyPr/>
          <a:lstStyle/>
          <a:p>
            <a:r>
              <a:rPr lang="en-US" dirty="0"/>
              <a:t>6) Clustering</a:t>
            </a:r>
          </a:p>
        </p:txBody>
      </p:sp>
      <p:sp>
        <p:nvSpPr>
          <p:cNvPr id="3" name="Text Placeholder 2">
            <a:extLst>
              <a:ext uri="{FF2B5EF4-FFF2-40B4-BE49-F238E27FC236}">
                <a16:creationId xmlns:a16="http://schemas.microsoft.com/office/drawing/2014/main" id="{8289255A-0818-46D8-88DD-55EFEB9AC00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082174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558C59-A11F-48E7-982A-E5DF7DD063EA}"/>
              </a:ext>
            </a:extLst>
          </p:cNvPr>
          <p:cNvSpPr>
            <a:spLocks noGrp="1"/>
          </p:cNvSpPr>
          <p:nvPr>
            <p:ph type="title"/>
          </p:nvPr>
        </p:nvSpPr>
        <p:spPr/>
        <p:txBody>
          <a:bodyPr/>
          <a:lstStyle/>
          <a:p>
            <a:r>
              <a:rPr lang="en-US" dirty="0"/>
              <a:t>6) Clustering</a:t>
            </a:r>
          </a:p>
        </p:txBody>
      </p:sp>
      <p:sp>
        <p:nvSpPr>
          <p:cNvPr id="6" name="Text Placeholder 5">
            <a:extLst>
              <a:ext uri="{FF2B5EF4-FFF2-40B4-BE49-F238E27FC236}">
                <a16:creationId xmlns:a16="http://schemas.microsoft.com/office/drawing/2014/main" id="{FECB6072-0EB5-43BC-AC69-A38449D57C04}"/>
              </a:ext>
            </a:extLst>
          </p:cNvPr>
          <p:cNvSpPr>
            <a:spLocks noGrp="1"/>
          </p:cNvSpPr>
          <p:nvPr>
            <p:ph type="body" sz="half" idx="2"/>
          </p:nvPr>
        </p:nvSpPr>
        <p:spPr>
          <a:xfrm>
            <a:off x="8077200" y="3419213"/>
            <a:ext cx="2898648" cy="1828800"/>
          </a:xfrm>
        </p:spPr>
        <p:txBody>
          <a:bodyPr/>
          <a:lstStyle/>
          <a:p>
            <a:r>
              <a:rPr lang="en-US" dirty="0"/>
              <a:t> Here is the libraries that used in the clustering</a:t>
            </a:r>
          </a:p>
        </p:txBody>
      </p:sp>
      <p:pic>
        <p:nvPicPr>
          <p:cNvPr id="14" name="Picture 13">
            <a:extLst>
              <a:ext uri="{FF2B5EF4-FFF2-40B4-BE49-F238E27FC236}">
                <a16:creationId xmlns:a16="http://schemas.microsoft.com/office/drawing/2014/main" id="{4D1B481A-9CF3-4CE9-9950-238B3DE0AD87}"/>
              </a:ext>
            </a:extLst>
          </p:cNvPr>
          <p:cNvPicPr>
            <a:picLocks noChangeAspect="1"/>
          </p:cNvPicPr>
          <p:nvPr/>
        </p:nvPicPr>
        <p:blipFill>
          <a:blip r:embed="rId2"/>
          <a:stretch>
            <a:fillRect/>
          </a:stretch>
        </p:blipFill>
        <p:spPr>
          <a:xfrm>
            <a:off x="688848" y="1452026"/>
            <a:ext cx="6553200" cy="3934374"/>
          </a:xfrm>
          <a:prstGeom prst="rect">
            <a:avLst/>
          </a:prstGeom>
        </p:spPr>
      </p:pic>
    </p:spTree>
    <p:extLst>
      <p:ext uri="{BB962C8B-B14F-4D97-AF65-F5344CB8AC3E}">
        <p14:creationId xmlns:p14="http://schemas.microsoft.com/office/powerpoint/2010/main" val="42882359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A3249-F9B7-4AB3-BEE0-BEFB1539E092}"/>
              </a:ext>
            </a:extLst>
          </p:cNvPr>
          <p:cNvSpPr>
            <a:spLocks noGrp="1"/>
          </p:cNvSpPr>
          <p:nvPr>
            <p:ph type="title"/>
          </p:nvPr>
        </p:nvSpPr>
        <p:spPr/>
        <p:txBody>
          <a:bodyPr/>
          <a:lstStyle/>
          <a:p>
            <a:r>
              <a:rPr lang="en-US" dirty="0"/>
              <a:t>The Problems we faced :</a:t>
            </a:r>
          </a:p>
        </p:txBody>
      </p:sp>
      <p:sp>
        <p:nvSpPr>
          <p:cNvPr id="3" name="Content Placeholder 2">
            <a:extLst>
              <a:ext uri="{FF2B5EF4-FFF2-40B4-BE49-F238E27FC236}">
                <a16:creationId xmlns:a16="http://schemas.microsoft.com/office/drawing/2014/main" id="{DFFCD2D9-6CD0-4977-A102-ED68BF711D56}"/>
              </a:ext>
            </a:extLst>
          </p:cNvPr>
          <p:cNvSpPr>
            <a:spLocks noGrp="1"/>
          </p:cNvSpPr>
          <p:nvPr>
            <p:ph idx="1"/>
          </p:nvPr>
        </p:nvSpPr>
        <p:spPr/>
        <p:txBody>
          <a:bodyPr/>
          <a:lstStyle/>
          <a:p>
            <a:r>
              <a:rPr lang="en-US" dirty="0"/>
              <a:t>The first problem we faced was feature extraction: deciding which columns to use.</a:t>
            </a:r>
          </a:p>
          <a:p>
            <a:r>
              <a:rPr lang="en-US" dirty="0"/>
              <a:t>The second problem was encoding the object columns.</a:t>
            </a:r>
          </a:p>
          <a:p>
            <a:r>
              <a:rPr lang="en-US" dirty="0"/>
              <a:t>The third problem was improving the accuracy.</a:t>
            </a:r>
          </a:p>
        </p:txBody>
      </p:sp>
    </p:spTree>
    <p:extLst>
      <p:ext uri="{BB962C8B-B14F-4D97-AF65-F5344CB8AC3E}">
        <p14:creationId xmlns:p14="http://schemas.microsoft.com/office/powerpoint/2010/main" val="41418582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B44CDB-7FCA-4459-AA20-05AF69608EA1}"/>
              </a:ext>
            </a:extLst>
          </p:cNvPr>
          <p:cNvSpPr>
            <a:spLocks noGrp="1"/>
          </p:cNvSpPr>
          <p:nvPr>
            <p:ph type="title"/>
          </p:nvPr>
        </p:nvSpPr>
        <p:spPr/>
        <p:txBody>
          <a:bodyPr/>
          <a:lstStyle/>
          <a:p>
            <a:r>
              <a:rPr lang="en-US" dirty="0"/>
              <a:t>6 ) Clustering</a:t>
            </a:r>
          </a:p>
        </p:txBody>
      </p:sp>
      <p:sp>
        <p:nvSpPr>
          <p:cNvPr id="6" name="Content Placeholder 5">
            <a:extLst>
              <a:ext uri="{FF2B5EF4-FFF2-40B4-BE49-F238E27FC236}">
                <a16:creationId xmlns:a16="http://schemas.microsoft.com/office/drawing/2014/main" id="{A60DBAC5-D600-4290-AFE3-534DF20BB29D}"/>
              </a:ext>
            </a:extLst>
          </p:cNvPr>
          <p:cNvSpPr>
            <a:spLocks noGrp="1"/>
          </p:cNvSpPr>
          <p:nvPr>
            <p:ph idx="1"/>
          </p:nvPr>
        </p:nvSpPr>
        <p:spPr>
          <a:xfrm>
            <a:off x="1524000" y="1828800"/>
            <a:ext cx="9144000" cy="381000"/>
          </a:xfrm>
        </p:spPr>
        <p:txBody>
          <a:bodyPr/>
          <a:lstStyle/>
          <a:p>
            <a:r>
              <a:rPr lang="en-US" dirty="0"/>
              <a:t>This is the columns that we used it in the clustering</a:t>
            </a:r>
          </a:p>
        </p:txBody>
      </p:sp>
      <p:pic>
        <p:nvPicPr>
          <p:cNvPr id="7" name="Picture 6">
            <a:extLst>
              <a:ext uri="{FF2B5EF4-FFF2-40B4-BE49-F238E27FC236}">
                <a16:creationId xmlns:a16="http://schemas.microsoft.com/office/drawing/2014/main" id="{A243E141-0214-4343-B532-6DA8B0FAB5E8}"/>
              </a:ext>
            </a:extLst>
          </p:cNvPr>
          <p:cNvPicPr>
            <a:picLocks noChangeAspect="1"/>
          </p:cNvPicPr>
          <p:nvPr/>
        </p:nvPicPr>
        <p:blipFill>
          <a:blip r:embed="rId2"/>
          <a:stretch>
            <a:fillRect/>
          </a:stretch>
        </p:blipFill>
        <p:spPr>
          <a:xfrm>
            <a:off x="609600" y="2667000"/>
            <a:ext cx="10744200" cy="1729946"/>
          </a:xfrm>
          <a:prstGeom prst="rect">
            <a:avLst/>
          </a:prstGeom>
        </p:spPr>
      </p:pic>
    </p:spTree>
    <p:extLst>
      <p:ext uri="{BB962C8B-B14F-4D97-AF65-F5344CB8AC3E}">
        <p14:creationId xmlns:p14="http://schemas.microsoft.com/office/powerpoint/2010/main" val="22479306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D7E0-7BCA-43ED-B1DA-46AC4F4CF95C}"/>
              </a:ext>
            </a:extLst>
          </p:cNvPr>
          <p:cNvSpPr>
            <a:spLocks noGrp="1"/>
          </p:cNvSpPr>
          <p:nvPr>
            <p:ph type="title"/>
          </p:nvPr>
        </p:nvSpPr>
        <p:spPr/>
        <p:txBody>
          <a:bodyPr/>
          <a:lstStyle/>
          <a:p>
            <a:r>
              <a:rPr lang="en-US" dirty="0"/>
              <a:t>6) Clustering</a:t>
            </a:r>
          </a:p>
        </p:txBody>
      </p:sp>
      <p:sp>
        <p:nvSpPr>
          <p:cNvPr id="3" name="Content Placeholder 2">
            <a:extLst>
              <a:ext uri="{FF2B5EF4-FFF2-40B4-BE49-F238E27FC236}">
                <a16:creationId xmlns:a16="http://schemas.microsoft.com/office/drawing/2014/main" id="{581DEAE7-8AD0-4A0B-B4F7-AAA8F1FE2E00}"/>
              </a:ext>
            </a:extLst>
          </p:cNvPr>
          <p:cNvSpPr>
            <a:spLocks noGrp="1"/>
          </p:cNvSpPr>
          <p:nvPr>
            <p:ph idx="1"/>
          </p:nvPr>
        </p:nvSpPr>
        <p:spPr>
          <a:xfrm>
            <a:off x="1524000" y="1828800"/>
            <a:ext cx="9144000" cy="762000"/>
          </a:xfrm>
        </p:spPr>
        <p:txBody>
          <a:bodyPr/>
          <a:lstStyle/>
          <a:p>
            <a:r>
              <a:rPr lang="en-US" dirty="0"/>
              <a:t>This is the elbow method function that we created to get the optimal (n) for clustering</a:t>
            </a:r>
          </a:p>
        </p:txBody>
      </p:sp>
      <p:pic>
        <p:nvPicPr>
          <p:cNvPr id="4" name="Picture 3">
            <a:extLst>
              <a:ext uri="{FF2B5EF4-FFF2-40B4-BE49-F238E27FC236}">
                <a16:creationId xmlns:a16="http://schemas.microsoft.com/office/drawing/2014/main" id="{D4E314CE-FBBA-4943-80D6-03967634E487}"/>
              </a:ext>
            </a:extLst>
          </p:cNvPr>
          <p:cNvPicPr>
            <a:picLocks noChangeAspect="1"/>
          </p:cNvPicPr>
          <p:nvPr/>
        </p:nvPicPr>
        <p:blipFill>
          <a:blip r:embed="rId2"/>
          <a:stretch>
            <a:fillRect/>
          </a:stretch>
        </p:blipFill>
        <p:spPr>
          <a:xfrm>
            <a:off x="609600" y="2819400"/>
            <a:ext cx="10820400" cy="2262940"/>
          </a:xfrm>
          <a:prstGeom prst="rect">
            <a:avLst/>
          </a:prstGeom>
        </p:spPr>
      </p:pic>
    </p:spTree>
    <p:extLst>
      <p:ext uri="{BB962C8B-B14F-4D97-AF65-F5344CB8AC3E}">
        <p14:creationId xmlns:p14="http://schemas.microsoft.com/office/powerpoint/2010/main" val="22288726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46FCD-B29E-49B0-B30D-C0F7B4CEFE19}"/>
              </a:ext>
            </a:extLst>
          </p:cNvPr>
          <p:cNvSpPr>
            <a:spLocks noGrp="1"/>
          </p:cNvSpPr>
          <p:nvPr>
            <p:ph type="title"/>
          </p:nvPr>
        </p:nvSpPr>
        <p:spPr/>
        <p:txBody>
          <a:bodyPr/>
          <a:lstStyle/>
          <a:p>
            <a:r>
              <a:rPr lang="en-US" dirty="0"/>
              <a:t>6) Clustering</a:t>
            </a:r>
          </a:p>
        </p:txBody>
      </p:sp>
      <p:sp>
        <p:nvSpPr>
          <p:cNvPr id="3" name="Content Placeholder 2">
            <a:extLst>
              <a:ext uri="{FF2B5EF4-FFF2-40B4-BE49-F238E27FC236}">
                <a16:creationId xmlns:a16="http://schemas.microsoft.com/office/drawing/2014/main" id="{F331BA9F-8F96-4E16-80AD-1DB08FDBF73C}"/>
              </a:ext>
            </a:extLst>
          </p:cNvPr>
          <p:cNvSpPr>
            <a:spLocks noGrp="1"/>
          </p:cNvSpPr>
          <p:nvPr>
            <p:ph idx="1"/>
          </p:nvPr>
        </p:nvSpPr>
        <p:spPr>
          <a:xfrm>
            <a:off x="1524000" y="1828800"/>
            <a:ext cx="9144000" cy="457200"/>
          </a:xfrm>
        </p:spPr>
        <p:txBody>
          <a:bodyPr/>
          <a:lstStyle/>
          <a:p>
            <a:r>
              <a:rPr lang="en-US" dirty="0"/>
              <a:t>And we found that the optimal (n) is 6</a:t>
            </a:r>
          </a:p>
        </p:txBody>
      </p:sp>
      <p:pic>
        <p:nvPicPr>
          <p:cNvPr id="4" name="Picture 3">
            <a:extLst>
              <a:ext uri="{FF2B5EF4-FFF2-40B4-BE49-F238E27FC236}">
                <a16:creationId xmlns:a16="http://schemas.microsoft.com/office/drawing/2014/main" id="{28B9F0F7-70ED-4CDD-B445-78673E0DE649}"/>
              </a:ext>
            </a:extLst>
          </p:cNvPr>
          <p:cNvPicPr>
            <a:picLocks noChangeAspect="1"/>
          </p:cNvPicPr>
          <p:nvPr/>
        </p:nvPicPr>
        <p:blipFill>
          <a:blip r:embed="rId2"/>
          <a:stretch>
            <a:fillRect/>
          </a:stretch>
        </p:blipFill>
        <p:spPr>
          <a:xfrm>
            <a:off x="1143000" y="2438400"/>
            <a:ext cx="9601200" cy="4088295"/>
          </a:xfrm>
          <a:prstGeom prst="rect">
            <a:avLst/>
          </a:prstGeom>
        </p:spPr>
      </p:pic>
    </p:spTree>
    <p:extLst>
      <p:ext uri="{BB962C8B-B14F-4D97-AF65-F5344CB8AC3E}">
        <p14:creationId xmlns:p14="http://schemas.microsoft.com/office/powerpoint/2010/main" val="21460450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F2275-C951-49F1-B0BB-0E489762D6CE}"/>
              </a:ext>
            </a:extLst>
          </p:cNvPr>
          <p:cNvSpPr>
            <a:spLocks noGrp="1"/>
          </p:cNvSpPr>
          <p:nvPr>
            <p:ph type="title"/>
          </p:nvPr>
        </p:nvSpPr>
        <p:spPr/>
        <p:txBody>
          <a:bodyPr/>
          <a:lstStyle/>
          <a:p>
            <a:r>
              <a:rPr lang="en-US" dirty="0"/>
              <a:t>6) Clustering</a:t>
            </a:r>
          </a:p>
        </p:txBody>
      </p:sp>
      <p:sp>
        <p:nvSpPr>
          <p:cNvPr id="3" name="Content Placeholder 2">
            <a:extLst>
              <a:ext uri="{FF2B5EF4-FFF2-40B4-BE49-F238E27FC236}">
                <a16:creationId xmlns:a16="http://schemas.microsoft.com/office/drawing/2014/main" id="{288DA604-8990-4A6D-81D1-87443DB0A65B}"/>
              </a:ext>
            </a:extLst>
          </p:cNvPr>
          <p:cNvSpPr>
            <a:spLocks noGrp="1"/>
          </p:cNvSpPr>
          <p:nvPr>
            <p:ph idx="1"/>
          </p:nvPr>
        </p:nvSpPr>
        <p:spPr>
          <a:xfrm>
            <a:off x="1524000" y="1828800"/>
            <a:ext cx="9144000" cy="457200"/>
          </a:xfrm>
        </p:spPr>
        <p:txBody>
          <a:bodyPr/>
          <a:lstStyle/>
          <a:p>
            <a:r>
              <a:rPr lang="en-US" dirty="0"/>
              <a:t>This is the distribution for the 6 clusters :</a:t>
            </a:r>
          </a:p>
        </p:txBody>
      </p:sp>
      <p:pic>
        <p:nvPicPr>
          <p:cNvPr id="4" name="Picture 3">
            <a:extLst>
              <a:ext uri="{FF2B5EF4-FFF2-40B4-BE49-F238E27FC236}">
                <a16:creationId xmlns:a16="http://schemas.microsoft.com/office/drawing/2014/main" id="{C5B75520-5A07-45DA-8562-833202266A43}"/>
              </a:ext>
            </a:extLst>
          </p:cNvPr>
          <p:cNvPicPr>
            <a:picLocks noChangeAspect="1"/>
          </p:cNvPicPr>
          <p:nvPr/>
        </p:nvPicPr>
        <p:blipFill>
          <a:blip r:embed="rId2"/>
          <a:stretch>
            <a:fillRect/>
          </a:stretch>
        </p:blipFill>
        <p:spPr>
          <a:xfrm>
            <a:off x="1541477" y="2286000"/>
            <a:ext cx="8249801" cy="4381952"/>
          </a:xfrm>
          <a:prstGeom prst="rect">
            <a:avLst/>
          </a:prstGeom>
        </p:spPr>
      </p:pic>
      <p:pic>
        <p:nvPicPr>
          <p:cNvPr id="5" name="Picture 4">
            <a:extLst>
              <a:ext uri="{FF2B5EF4-FFF2-40B4-BE49-F238E27FC236}">
                <a16:creationId xmlns:a16="http://schemas.microsoft.com/office/drawing/2014/main" id="{4102EE1A-7C11-4EDE-8709-05D5BF4BCEA0}"/>
              </a:ext>
            </a:extLst>
          </p:cNvPr>
          <p:cNvPicPr>
            <a:picLocks noChangeAspect="1"/>
          </p:cNvPicPr>
          <p:nvPr/>
        </p:nvPicPr>
        <p:blipFill>
          <a:blip r:embed="rId3"/>
          <a:stretch>
            <a:fillRect/>
          </a:stretch>
        </p:blipFill>
        <p:spPr>
          <a:xfrm>
            <a:off x="1527187" y="2286000"/>
            <a:ext cx="8278380" cy="4381952"/>
          </a:xfrm>
          <a:prstGeom prst="rect">
            <a:avLst/>
          </a:prstGeom>
        </p:spPr>
      </p:pic>
    </p:spTree>
    <p:extLst>
      <p:ext uri="{BB962C8B-B14F-4D97-AF65-F5344CB8AC3E}">
        <p14:creationId xmlns:p14="http://schemas.microsoft.com/office/powerpoint/2010/main" val="201678906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22082-E20B-4637-8439-19D0A61C6A40}"/>
              </a:ext>
            </a:extLst>
          </p:cNvPr>
          <p:cNvSpPr>
            <a:spLocks noGrp="1"/>
          </p:cNvSpPr>
          <p:nvPr>
            <p:ph type="title"/>
          </p:nvPr>
        </p:nvSpPr>
        <p:spPr/>
        <p:txBody>
          <a:bodyPr/>
          <a:lstStyle/>
          <a:p>
            <a:r>
              <a:rPr lang="en-US" dirty="0"/>
              <a:t>6) Clustering</a:t>
            </a:r>
          </a:p>
        </p:txBody>
      </p:sp>
      <p:sp>
        <p:nvSpPr>
          <p:cNvPr id="3" name="Content Placeholder 2">
            <a:extLst>
              <a:ext uri="{FF2B5EF4-FFF2-40B4-BE49-F238E27FC236}">
                <a16:creationId xmlns:a16="http://schemas.microsoft.com/office/drawing/2014/main" id="{38C92F22-A07F-4EA9-BAF7-AD069571A46C}"/>
              </a:ext>
            </a:extLst>
          </p:cNvPr>
          <p:cNvSpPr>
            <a:spLocks noGrp="1"/>
          </p:cNvSpPr>
          <p:nvPr>
            <p:ph idx="1"/>
          </p:nvPr>
        </p:nvSpPr>
        <p:spPr>
          <a:xfrm>
            <a:off x="1524000" y="1828800"/>
            <a:ext cx="9144000" cy="381000"/>
          </a:xfrm>
        </p:spPr>
        <p:txBody>
          <a:bodyPr>
            <a:normAutofit fontScale="92500"/>
          </a:bodyPr>
          <a:lstStyle/>
          <a:p>
            <a:r>
              <a:rPr lang="en-US" dirty="0"/>
              <a:t>And this is the cluster about </a:t>
            </a:r>
            <a:r>
              <a:rPr lang="en-US" dirty="0" err="1"/>
              <a:t>monthlycharges</a:t>
            </a:r>
            <a:r>
              <a:rPr lang="en-US" dirty="0"/>
              <a:t> &amp; tenure which each one in a column  : </a:t>
            </a:r>
          </a:p>
        </p:txBody>
      </p:sp>
      <p:pic>
        <p:nvPicPr>
          <p:cNvPr id="4" name="Picture 3">
            <a:extLst>
              <a:ext uri="{FF2B5EF4-FFF2-40B4-BE49-F238E27FC236}">
                <a16:creationId xmlns:a16="http://schemas.microsoft.com/office/drawing/2014/main" id="{B8EECB20-11F3-4298-9D41-FAEEC24BFA77}"/>
              </a:ext>
            </a:extLst>
          </p:cNvPr>
          <p:cNvPicPr>
            <a:picLocks noChangeAspect="1"/>
          </p:cNvPicPr>
          <p:nvPr/>
        </p:nvPicPr>
        <p:blipFill>
          <a:blip r:embed="rId2"/>
          <a:stretch>
            <a:fillRect/>
          </a:stretch>
        </p:blipFill>
        <p:spPr>
          <a:xfrm>
            <a:off x="838200" y="2286000"/>
            <a:ext cx="10287000" cy="4023482"/>
          </a:xfrm>
          <a:prstGeom prst="rect">
            <a:avLst/>
          </a:prstGeom>
        </p:spPr>
      </p:pic>
      <p:pic>
        <p:nvPicPr>
          <p:cNvPr id="5" name="Picture 4">
            <a:extLst>
              <a:ext uri="{FF2B5EF4-FFF2-40B4-BE49-F238E27FC236}">
                <a16:creationId xmlns:a16="http://schemas.microsoft.com/office/drawing/2014/main" id="{BBF437B1-29DC-49DF-9A3F-6D931A61AFDA}"/>
              </a:ext>
            </a:extLst>
          </p:cNvPr>
          <p:cNvPicPr>
            <a:picLocks noChangeAspect="1"/>
          </p:cNvPicPr>
          <p:nvPr/>
        </p:nvPicPr>
        <p:blipFill>
          <a:blip r:embed="rId3"/>
          <a:stretch>
            <a:fillRect/>
          </a:stretch>
        </p:blipFill>
        <p:spPr>
          <a:xfrm>
            <a:off x="838200" y="2286000"/>
            <a:ext cx="10287000" cy="4023482"/>
          </a:xfrm>
          <a:prstGeom prst="rect">
            <a:avLst/>
          </a:prstGeom>
        </p:spPr>
      </p:pic>
    </p:spTree>
    <p:extLst>
      <p:ext uri="{BB962C8B-B14F-4D97-AF65-F5344CB8AC3E}">
        <p14:creationId xmlns:p14="http://schemas.microsoft.com/office/powerpoint/2010/main" val="25305955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BA36B-F3F9-48AB-952F-A3E7607CB2AC}"/>
              </a:ext>
            </a:extLst>
          </p:cNvPr>
          <p:cNvSpPr>
            <a:spLocks noGrp="1"/>
          </p:cNvSpPr>
          <p:nvPr>
            <p:ph type="title"/>
          </p:nvPr>
        </p:nvSpPr>
        <p:spPr/>
        <p:txBody>
          <a:bodyPr/>
          <a:lstStyle/>
          <a:p>
            <a:r>
              <a:rPr lang="en-US" dirty="0"/>
              <a:t>6) Clustering</a:t>
            </a:r>
          </a:p>
        </p:txBody>
      </p:sp>
      <p:sp>
        <p:nvSpPr>
          <p:cNvPr id="3" name="Content Placeholder 2">
            <a:extLst>
              <a:ext uri="{FF2B5EF4-FFF2-40B4-BE49-F238E27FC236}">
                <a16:creationId xmlns:a16="http://schemas.microsoft.com/office/drawing/2014/main" id="{8CF5990D-81D4-40B3-92A3-F9C5543F161A}"/>
              </a:ext>
            </a:extLst>
          </p:cNvPr>
          <p:cNvSpPr>
            <a:spLocks noGrp="1"/>
          </p:cNvSpPr>
          <p:nvPr>
            <p:ph idx="1"/>
          </p:nvPr>
        </p:nvSpPr>
        <p:spPr>
          <a:xfrm>
            <a:off x="1524000" y="1828800"/>
            <a:ext cx="9144000" cy="457200"/>
          </a:xfrm>
        </p:spPr>
        <p:txBody>
          <a:bodyPr/>
          <a:lstStyle/>
          <a:p>
            <a:r>
              <a:rPr lang="en-US" dirty="0"/>
              <a:t>And this is the cluster about </a:t>
            </a:r>
            <a:r>
              <a:rPr lang="en-US" dirty="0" err="1"/>
              <a:t>monthlycharges</a:t>
            </a:r>
            <a:r>
              <a:rPr lang="en-US" dirty="0"/>
              <a:t> &amp; tenure  in one column :</a:t>
            </a:r>
          </a:p>
        </p:txBody>
      </p:sp>
      <p:pic>
        <p:nvPicPr>
          <p:cNvPr id="4" name="Picture 3">
            <a:extLst>
              <a:ext uri="{FF2B5EF4-FFF2-40B4-BE49-F238E27FC236}">
                <a16:creationId xmlns:a16="http://schemas.microsoft.com/office/drawing/2014/main" id="{9BAA2A6B-ACDE-4E8C-B1EF-8043C6F53EC9}"/>
              </a:ext>
            </a:extLst>
          </p:cNvPr>
          <p:cNvPicPr>
            <a:picLocks noChangeAspect="1"/>
          </p:cNvPicPr>
          <p:nvPr/>
        </p:nvPicPr>
        <p:blipFill>
          <a:blip r:embed="rId2"/>
          <a:stretch>
            <a:fillRect/>
          </a:stretch>
        </p:blipFill>
        <p:spPr>
          <a:xfrm>
            <a:off x="990600" y="2286000"/>
            <a:ext cx="10058400" cy="4038600"/>
          </a:xfrm>
          <a:prstGeom prst="rect">
            <a:avLst/>
          </a:prstGeom>
        </p:spPr>
      </p:pic>
      <p:pic>
        <p:nvPicPr>
          <p:cNvPr id="5" name="Picture 4">
            <a:extLst>
              <a:ext uri="{FF2B5EF4-FFF2-40B4-BE49-F238E27FC236}">
                <a16:creationId xmlns:a16="http://schemas.microsoft.com/office/drawing/2014/main" id="{A0143117-1443-49D7-BA3D-F1CF10433DE3}"/>
              </a:ext>
            </a:extLst>
          </p:cNvPr>
          <p:cNvPicPr>
            <a:picLocks noChangeAspect="1"/>
          </p:cNvPicPr>
          <p:nvPr/>
        </p:nvPicPr>
        <p:blipFill>
          <a:blip r:embed="rId3"/>
          <a:stretch>
            <a:fillRect/>
          </a:stretch>
        </p:blipFill>
        <p:spPr>
          <a:xfrm>
            <a:off x="990600" y="2286000"/>
            <a:ext cx="10058400" cy="4038600"/>
          </a:xfrm>
          <a:prstGeom prst="rect">
            <a:avLst/>
          </a:prstGeom>
        </p:spPr>
      </p:pic>
    </p:spTree>
    <p:extLst>
      <p:ext uri="{BB962C8B-B14F-4D97-AF65-F5344CB8AC3E}">
        <p14:creationId xmlns:p14="http://schemas.microsoft.com/office/powerpoint/2010/main" val="13943577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022AA-8E88-457F-8E91-BDD7EA1190DE}"/>
              </a:ext>
            </a:extLst>
          </p:cNvPr>
          <p:cNvSpPr>
            <a:spLocks noGrp="1"/>
          </p:cNvSpPr>
          <p:nvPr>
            <p:ph type="title"/>
          </p:nvPr>
        </p:nvSpPr>
        <p:spPr/>
        <p:txBody>
          <a:bodyPr/>
          <a:lstStyle/>
          <a:p>
            <a:r>
              <a:rPr lang="en-US" dirty="0"/>
              <a:t>7) Hierarchical Clusters</a:t>
            </a:r>
          </a:p>
        </p:txBody>
      </p:sp>
      <p:sp>
        <p:nvSpPr>
          <p:cNvPr id="3" name="Content Placeholder 2">
            <a:extLst>
              <a:ext uri="{FF2B5EF4-FFF2-40B4-BE49-F238E27FC236}">
                <a16:creationId xmlns:a16="http://schemas.microsoft.com/office/drawing/2014/main" id="{8533F975-7BDC-49F9-85B6-4569A72CB848}"/>
              </a:ext>
            </a:extLst>
          </p:cNvPr>
          <p:cNvSpPr>
            <a:spLocks noGrp="1"/>
          </p:cNvSpPr>
          <p:nvPr>
            <p:ph idx="1"/>
          </p:nvPr>
        </p:nvSpPr>
        <p:spPr>
          <a:xfrm>
            <a:off x="1524000" y="1828800"/>
            <a:ext cx="9144000" cy="381000"/>
          </a:xfrm>
        </p:spPr>
        <p:txBody>
          <a:bodyPr/>
          <a:lstStyle/>
          <a:p>
            <a:r>
              <a:rPr lang="en-US" dirty="0"/>
              <a:t>This is the Hierarchical Clusters on this optimal number of clusters :</a:t>
            </a:r>
          </a:p>
        </p:txBody>
      </p:sp>
      <p:pic>
        <p:nvPicPr>
          <p:cNvPr id="4" name="Picture 3">
            <a:extLst>
              <a:ext uri="{FF2B5EF4-FFF2-40B4-BE49-F238E27FC236}">
                <a16:creationId xmlns:a16="http://schemas.microsoft.com/office/drawing/2014/main" id="{C14DE910-7150-45B7-8D15-87C2824DE7F7}"/>
              </a:ext>
            </a:extLst>
          </p:cNvPr>
          <p:cNvPicPr>
            <a:picLocks noChangeAspect="1"/>
          </p:cNvPicPr>
          <p:nvPr/>
        </p:nvPicPr>
        <p:blipFill>
          <a:blip r:embed="rId2"/>
          <a:stretch>
            <a:fillRect/>
          </a:stretch>
        </p:blipFill>
        <p:spPr>
          <a:xfrm>
            <a:off x="1524000" y="2209801"/>
            <a:ext cx="7620000" cy="4114800"/>
          </a:xfrm>
          <a:prstGeom prst="rect">
            <a:avLst/>
          </a:prstGeom>
        </p:spPr>
      </p:pic>
    </p:spTree>
    <p:extLst>
      <p:ext uri="{BB962C8B-B14F-4D97-AF65-F5344CB8AC3E}">
        <p14:creationId xmlns:p14="http://schemas.microsoft.com/office/powerpoint/2010/main" val="3386892517"/>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03E1-A75D-4BE5-9FF5-3FDBB30D054E}"/>
              </a:ext>
            </a:extLst>
          </p:cNvPr>
          <p:cNvSpPr>
            <a:spLocks noGrp="1"/>
          </p:cNvSpPr>
          <p:nvPr>
            <p:ph type="title"/>
          </p:nvPr>
        </p:nvSpPr>
        <p:spPr/>
        <p:txBody>
          <a:bodyPr/>
          <a:lstStyle/>
          <a:p>
            <a:r>
              <a:rPr lang="en-US" dirty="0"/>
              <a:t>7) Hierarchical Clusters</a:t>
            </a:r>
          </a:p>
        </p:txBody>
      </p:sp>
      <p:sp>
        <p:nvSpPr>
          <p:cNvPr id="3" name="Content Placeholder 2">
            <a:extLst>
              <a:ext uri="{FF2B5EF4-FFF2-40B4-BE49-F238E27FC236}">
                <a16:creationId xmlns:a16="http://schemas.microsoft.com/office/drawing/2014/main" id="{F57CB211-7E11-4763-A5D8-6AFE840C8665}"/>
              </a:ext>
            </a:extLst>
          </p:cNvPr>
          <p:cNvSpPr>
            <a:spLocks noGrp="1"/>
          </p:cNvSpPr>
          <p:nvPr>
            <p:ph idx="1"/>
          </p:nvPr>
        </p:nvSpPr>
        <p:spPr>
          <a:xfrm>
            <a:off x="1524000" y="1828800"/>
            <a:ext cx="9144000" cy="381000"/>
          </a:xfrm>
        </p:spPr>
        <p:txBody>
          <a:bodyPr/>
          <a:lstStyle/>
          <a:p>
            <a:r>
              <a:rPr lang="en-US" dirty="0"/>
              <a:t>And this is the distribution of the 6 clusters :</a:t>
            </a:r>
          </a:p>
        </p:txBody>
      </p:sp>
      <p:pic>
        <p:nvPicPr>
          <p:cNvPr id="5" name="Picture 4">
            <a:extLst>
              <a:ext uri="{FF2B5EF4-FFF2-40B4-BE49-F238E27FC236}">
                <a16:creationId xmlns:a16="http://schemas.microsoft.com/office/drawing/2014/main" id="{1184AA5F-8ABF-414F-A9B8-6EA84FF89DDF}"/>
              </a:ext>
            </a:extLst>
          </p:cNvPr>
          <p:cNvPicPr>
            <a:picLocks noChangeAspect="1"/>
          </p:cNvPicPr>
          <p:nvPr/>
        </p:nvPicPr>
        <p:blipFill>
          <a:blip r:embed="rId2"/>
          <a:stretch>
            <a:fillRect/>
          </a:stretch>
        </p:blipFill>
        <p:spPr>
          <a:xfrm>
            <a:off x="1600200" y="2209800"/>
            <a:ext cx="8287907" cy="4386715"/>
          </a:xfrm>
          <a:prstGeom prst="rect">
            <a:avLst/>
          </a:prstGeom>
        </p:spPr>
      </p:pic>
    </p:spTree>
    <p:extLst>
      <p:ext uri="{BB962C8B-B14F-4D97-AF65-F5344CB8AC3E}">
        <p14:creationId xmlns:p14="http://schemas.microsoft.com/office/powerpoint/2010/main" val="1238304926"/>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7CBA5-9876-45A8-8A66-B3F5FCDEEBD2}"/>
              </a:ext>
            </a:extLst>
          </p:cNvPr>
          <p:cNvSpPr>
            <a:spLocks noGrp="1"/>
          </p:cNvSpPr>
          <p:nvPr>
            <p:ph type="title"/>
          </p:nvPr>
        </p:nvSpPr>
        <p:spPr/>
        <p:txBody>
          <a:bodyPr/>
          <a:lstStyle/>
          <a:p>
            <a:r>
              <a:rPr lang="en-US" dirty="0"/>
              <a:t>7) Hierarchical Clusters</a:t>
            </a:r>
          </a:p>
        </p:txBody>
      </p:sp>
      <p:sp>
        <p:nvSpPr>
          <p:cNvPr id="3" name="Content Placeholder 2">
            <a:extLst>
              <a:ext uri="{FF2B5EF4-FFF2-40B4-BE49-F238E27FC236}">
                <a16:creationId xmlns:a16="http://schemas.microsoft.com/office/drawing/2014/main" id="{D08AF4CA-646B-4E00-98B8-961CF19450F0}"/>
              </a:ext>
            </a:extLst>
          </p:cNvPr>
          <p:cNvSpPr>
            <a:spLocks noGrp="1"/>
          </p:cNvSpPr>
          <p:nvPr>
            <p:ph idx="1"/>
          </p:nvPr>
        </p:nvSpPr>
        <p:spPr>
          <a:xfrm>
            <a:off x="1524000" y="1828800"/>
            <a:ext cx="9144000" cy="457200"/>
          </a:xfrm>
        </p:spPr>
        <p:txBody>
          <a:bodyPr/>
          <a:lstStyle/>
          <a:p>
            <a:r>
              <a:rPr lang="en-US" dirty="0"/>
              <a:t>This is a compression in the score between </a:t>
            </a:r>
            <a:r>
              <a:rPr lang="en-US" dirty="0" err="1"/>
              <a:t>Kmeans</a:t>
            </a:r>
            <a:r>
              <a:rPr lang="en-US" dirty="0"/>
              <a:t> &amp; hierarchical cluster :</a:t>
            </a:r>
          </a:p>
        </p:txBody>
      </p:sp>
      <p:pic>
        <p:nvPicPr>
          <p:cNvPr id="4" name="Picture 3">
            <a:extLst>
              <a:ext uri="{FF2B5EF4-FFF2-40B4-BE49-F238E27FC236}">
                <a16:creationId xmlns:a16="http://schemas.microsoft.com/office/drawing/2014/main" id="{C75B7F35-732C-46B8-A011-49A63086CAC3}"/>
              </a:ext>
            </a:extLst>
          </p:cNvPr>
          <p:cNvPicPr>
            <a:picLocks noChangeAspect="1"/>
          </p:cNvPicPr>
          <p:nvPr/>
        </p:nvPicPr>
        <p:blipFill>
          <a:blip r:embed="rId2"/>
          <a:stretch>
            <a:fillRect/>
          </a:stretch>
        </p:blipFill>
        <p:spPr>
          <a:xfrm>
            <a:off x="381000" y="2287398"/>
            <a:ext cx="11201400" cy="3197595"/>
          </a:xfrm>
          <a:prstGeom prst="rect">
            <a:avLst/>
          </a:prstGeom>
        </p:spPr>
      </p:pic>
    </p:spTree>
    <p:extLst>
      <p:ext uri="{BB962C8B-B14F-4D97-AF65-F5344CB8AC3E}">
        <p14:creationId xmlns:p14="http://schemas.microsoft.com/office/powerpoint/2010/main" val="2218217229"/>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314F2-B08E-4F36-A906-52275210F45E}"/>
              </a:ext>
            </a:extLst>
          </p:cNvPr>
          <p:cNvSpPr>
            <a:spLocks noGrp="1"/>
          </p:cNvSpPr>
          <p:nvPr>
            <p:ph type="title"/>
          </p:nvPr>
        </p:nvSpPr>
        <p:spPr/>
        <p:txBody>
          <a:bodyPr/>
          <a:lstStyle/>
          <a:p>
            <a:r>
              <a:rPr lang="en-US" dirty="0"/>
              <a:t>8) After using PCA</a:t>
            </a:r>
          </a:p>
        </p:txBody>
      </p:sp>
      <p:sp>
        <p:nvSpPr>
          <p:cNvPr id="3" name="Content Placeholder 2">
            <a:extLst>
              <a:ext uri="{FF2B5EF4-FFF2-40B4-BE49-F238E27FC236}">
                <a16:creationId xmlns:a16="http://schemas.microsoft.com/office/drawing/2014/main" id="{3140E6EB-6965-486A-B911-3441AEE99D91}"/>
              </a:ext>
            </a:extLst>
          </p:cNvPr>
          <p:cNvSpPr>
            <a:spLocks noGrp="1"/>
          </p:cNvSpPr>
          <p:nvPr>
            <p:ph idx="1"/>
          </p:nvPr>
        </p:nvSpPr>
        <p:spPr>
          <a:xfrm>
            <a:off x="1524000" y="1828800"/>
            <a:ext cx="9144000" cy="381000"/>
          </a:xfrm>
        </p:spPr>
        <p:txBody>
          <a:bodyPr/>
          <a:lstStyle/>
          <a:p>
            <a:r>
              <a:rPr lang="en-US" dirty="0"/>
              <a:t>This is the results of k-means after using PCA: </a:t>
            </a:r>
          </a:p>
        </p:txBody>
      </p:sp>
      <p:pic>
        <p:nvPicPr>
          <p:cNvPr id="4" name="Picture 3">
            <a:extLst>
              <a:ext uri="{FF2B5EF4-FFF2-40B4-BE49-F238E27FC236}">
                <a16:creationId xmlns:a16="http://schemas.microsoft.com/office/drawing/2014/main" id="{9C05CCDE-968A-4101-8A34-B17A4F81CF6A}"/>
              </a:ext>
            </a:extLst>
          </p:cNvPr>
          <p:cNvPicPr>
            <a:picLocks noChangeAspect="1"/>
          </p:cNvPicPr>
          <p:nvPr/>
        </p:nvPicPr>
        <p:blipFill>
          <a:blip r:embed="rId2"/>
          <a:stretch>
            <a:fillRect/>
          </a:stretch>
        </p:blipFill>
        <p:spPr>
          <a:xfrm>
            <a:off x="762000" y="2633444"/>
            <a:ext cx="10287000" cy="3767356"/>
          </a:xfrm>
          <a:prstGeom prst="rect">
            <a:avLst/>
          </a:prstGeom>
        </p:spPr>
      </p:pic>
    </p:spTree>
    <p:extLst>
      <p:ext uri="{BB962C8B-B14F-4D97-AF65-F5344CB8AC3E}">
        <p14:creationId xmlns:p14="http://schemas.microsoft.com/office/powerpoint/2010/main" val="243265067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The Libraries : </a:t>
            </a:r>
            <a:endParaRPr dirty="0"/>
          </a:p>
        </p:txBody>
      </p:sp>
      <p:pic>
        <p:nvPicPr>
          <p:cNvPr id="14" name="Content Placeholder 13">
            <a:extLst>
              <a:ext uri="{FF2B5EF4-FFF2-40B4-BE49-F238E27FC236}">
                <a16:creationId xmlns:a16="http://schemas.microsoft.com/office/drawing/2014/main" id="{93B0039C-FF7C-42A7-A503-2552079C53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828800"/>
            <a:ext cx="8610600" cy="4267200"/>
          </a:xfrm>
        </p:spPr>
      </p:pic>
    </p:spTree>
    <p:extLst>
      <p:ext uri="{BB962C8B-B14F-4D97-AF65-F5344CB8AC3E}">
        <p14:creationId xmlns:p14="http://schemas.microsoft.com/office/powerpoint/2010/main" val="211619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BE0A6-650B-4C29-9C24-AEF3EECFC16A}"/>
              </a:ext>
            </a:extLst>
          </p:cNvPr>
          <p:cNvSpPr>
            <a:spLocks noGrp="1"/>
          </p:cNvSpPr>
          <p:nvPr>
            <p:ph type="title"/>
          </p:nvPr>
        </p:nvSpPr>
        <p:spPr/>
        <p:txBody>
          <a:bodyPr/>
          <a:lstStyle/>
          <a:p>
            <a:r>
              <a:rPr lang="en-US" dirty="0"/>
              <a:t>8) After using PCA</a:t>
            </a:r>
          </a:p>
        </p:txBody>
      </p:sp>
      <p:sp>
        <p:nvSpPr>
          <p:cNvPr id="3" name="Content Placeholder 2">
            <a:extLst>
              <a:ext uri="{FF2B5EF4-FFF2-40B4-BE49-F238E27FC236}">
                <a16:creationId xmlns:a16="http://schemas.microsoft.com/office/drawing/2014/main" id="{E95B3BE8-8023-46DE-834D-0B35347D33FC}"/>
              </a:ext>
            </a:extLst>
          </p:cNvPr>
          <p:cNvSpPr>
            <a:spLocks noGrp="1"/>
          </p:cNvSpPr>
          <p:nvPr>
            <p:ph idx="1"/>
          </p:nvPr>
        </p:nvSpPr>
        <p:spPr>
          <a:xfrm>
            <a:off x="1524000" y="1828800"/>
            <a:ext cx="9144000" cy="533400"/>
          </a:xfrm>
        </p:spPr>
        <p:txBody>
          <a:bodyPr/>
          <a:lstStyle/>
          <a:p>
            <a:r>
              <a:rPr lang="en-US" dirty="0"/>
              <a:t>And this in the 3D :</a:t>
            </a:r>
          </a:p>
        </p:txBody>
      </p:sp>
      <p:pic>
        <p:nvPicPr>
          <p:cNvPr id="4" name="Picture 3">
            <a:extLst>
              <a:ext uri="{FF2B5EF4-FFF2-40B4-BE49-F238E27FC236}">
                <a16:creationId xmlns:a16="http://schemas.microsoft.com/office/drawing/2014/main" id="{E701D251-DE4A-4CAF-9316-8D3A9065FDF0}"/>
              </a:ext>
            </a:extLst>
          </p:cNvPr>
          <p:cNvPicPr>
            <a:picLocks noChangeAspect="1"/>
          </p:cNvPicPr>
          <p:nvPr/>
        </p:nvPicPr>
        <p:blipFill>
          <a:blip r:embed="rId2"/>
          <a:stretch>
            <a:fillRect/>
          </a:stretch>
        </p:blipFill>
        <p:spPr>
          <a:xfrm>
            <a:off x="990600" y="2247901"/>
            <a:ext cx="9244138" cy="4495800"/>
          </a:xfrm>
          <a:prstGeom prst="rect">
            <a:avLst/>
          </a:prstGeom>
        </p:spPr>
      </p:pic>
    </p:spTree>
    <p:extLst>
      <p:ext uri="{BB962C8B-B14F-4D97-AF65-F5344CB8AC3E}">
        <p14:creationId xmlns:p14="http://schemas.microsoft.com/office/powerpoint/2010/main" val="2975564188"/>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89939-7F2E-4A19-9398-70FD678B4907}"/>
              </a:ext>
            </a:extLst>
          </p:cNvPr>
          <p:cNvSpPr>
            <a:spLocks noGrp="1"/>
          </p:cNvSpPr>
          <p:nvPr>
            <p:ph type="title"/>
          </p:nvPr>
        </p:nvSpPr>
        <p:spPr/>
        <p:txBody>
          <a:bodyPr/>
          <a:lstStyle/>
          <a:p>
            <a:r>
              <a:rPr lang="en-US" dirty="0"/>
              <a:t>8) After using PCA</a:t>
            </a:r>
          </a:p>
        </p:txBody>
      </p:sp>
      <p:sp>
        <p:nvSpPr>
          <p:cNvPr id="3" name="Content Placeholder 2">
            <a:extLst>
              <a:ext uri="{FF2B5EF4-FFF2-40B4-BE49-F238E27FC236}">
                <a16:creationId xmlns:a16="http://schemas.microsoft.com/office/drawing/2014/main" id="{FC336B66-421F-405A-8AB3-A608F95F2EF2}"/>
              </a:ext>
            </a:extLst>
          </p:cNvPr>
          <p:cNvSpPr>
            <a:spLocks noGrp="1"/>
          </p:cNvSpPr>
          <p:nvPr>
            <p:ph idx="1"/>
          </p:nvPr>
        </p:nvSpPr>
        <p:spPr>
          <a:xfrm>
            <a:off x="1524000" y="1828800"/>
            <a:ext cx="9144000" cy="457200"/>
          </a:xfrm>
        </p:spPr>
        <p:txBody>
          <a:bodyPr/>
          <a:lstStyle/>
          <a:p>
            <a:r>
              <a:rPr lang="en-US" dirty="0"/>
              <a:t>And this is  the  results of  Hierarchical clusters after using PCA :</a:t>
            </a:r>
          </a:p>
        </p:txBody>
      </p:sp>
      <p:pic>
        <p:nvPicPr>
          <p:cNvPr id="4" name="Picture 3">
            <a:extLst>
              <a:ext uri="{FF2B5EF4-FFF2-40B4-BE49-F238E27FC236}">
                <a16:creationId xmlns:a16="http://schemas.microsoft.com/office/drawing/2014/main" id="{792856DD-7698-4CF9-A807-1220AC1A3598}"/>
              </a:ext>
            </a:extLst>
          </p:cNvPr>
          <p:cNvPicPr>
            <a:picLocks noChangeAspect="1"/>
          </p:cNvPicPr>
          <p:nvPr/>
        </p:nvPicPr>
        <p:blipFill>
          <a:blip r:embed="rId2"/>
          <a:stretch>
            <a:fillRect/>
          </a:stretch>
        </p:blipFill>
        <p:spPr>
          <a:xfrm>
            <a:off x="533400" y="2286000"/>
            <a:ext cx="10744200" cy="3544238"/>
          </a:xfrm>
          <a:prstGeom prst="rect">
            <a:avLst/>
          </a:prstGeom>
        </p:spPr>
      </p:pic>
    </p:spTree>
    <p:extLst>
      <p:ext uri="{BB962C8B-B14F-4D97-AF65-F5344CB8AC3E}">
        <p14:creationId xmlns:p14="http://schemas.microsoft.com/office/powerpoint/2010/main" val="2530409594"/>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C34A8-CA42-4E5E-BB89-D8977E32239E}"/>
              </a:ext>
            </a:extLst>
          </p:cNvPr>
          <p:cNvSpPr>
            <a:spLocks noGrp="1"/>
          </p:cNvSpPr>
          <p:nvPr>
            <p:ph type="title"/>
          </p:nvPr>
        </p:nvSpPr>
        <p:spPr/>
        <p:txBody>
          <a:bodyPr/>
          <a:lstStyle/>
          <a:p>
            <a:r>
              <a:rPr lang="en-US" dirty="0"/>
              <a:t>Ending</a:t>
            </a:r>
          </a:p>
        </p:txBody>
      </p:sp>
      <p:sp>
        <p:nvSpPr>
          <p:cNvPr id="3" name="Content Placeholder 2">
            <a:extLst>
              <a:ext uri="{FF2B5EF4-FFF2-40B4-BE49-F238E27FC236}">
                <a16:creationId xmlns:a16="http://schemas.microsoft.com/office/drawing/2014/main" id="{530C9E1E-A728-40FB-8E1F-7B044924C7C0}"/>
              </a:ext>
            </a:extLst>
          </p:cNvPr>
          <p:cNvSpPr>
            <a:spLocks noGrp="1"/>
          </p:cNvSpPr>
          <p:nvPr>
            <p:ph idx="1"/>
          </p:nvPr>
        </p:nvSpPr>
        <p:spPr/>
        <p:txBody>
          <a:bodyPr/>
          <a:lstStyle/>
          <a:p>
            <a:r>
              <a:rPr lang="en-US" dirty="0"/>
              <a:t>THANK YOU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6108450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 Load The Data : </a:t>
            </a:r>
          </a:p>
        </p:txBody>
      </p:sp>
      <p:pic>
        <p:nvPicPr>
          <p:cNvPr id="15" name="Content Placeholder 14">
            <a:extLst>
              <a:ext uri="{FF2B5EF4-FFF2-40B4-BE49-F238E27FC236}">
                <a16:creationId xmlns:a16="http://schemas.microsoft.com/office/drawing/2014/main" id="{4C47DC85-17E8-4A95-8642-F1B6748830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2815" y="2514601"/>
            <a:ext cx="7478785" cy="3886200"/>
          </a:xfrm>
        </p:spPr>
      </p:pic>
      <p:sp>
        <p:nvSpPr>
          <p:cNvPr id="5" name="TextBox 4">
            <a:extLst>
              <a:ext uri="{FF2B5EF4-FFF2-40B4-BE49-F238E27FC236}">
                <a16:creationId xmlns:a16="http://schemas.microsoft.com/office/drawing/2014/main" id="{19403FF7-CF79-470D-A247-A35B984FDB0A}"/>
              </a:ext>
            </a:extLst>
          </p:cNvPr>
          <p:cNvSpPr txBox="1"/>
          <p:nvPr/>
        </p:nvSpPr>
        <p:spPr>
          <a:xfrm>
            <a:off x="1524000" y="1611868"/>
            <a:ext cx="7848600" cy="923330"/>
          </a:xfrm>
          <a:prstGeom prst="rect">
            <a:avLst/>
          </a:prstGeom>
          <a:noFill/>
        </p:spPr>
        <p:txBody>
          <a:bodyPr wrap="square" rtlCol="0">
            <a:spAutoFit/>
          </a:bodyPr>
          <a:lstStyle/>
          <a:p>
            <a:r>
              <a:rPr lang="en-US" dirty="0"/>
              <a:t>Here we wrote the [info()] to see all the information about our dataset , we noticed that the shape of the data is (7043 , 12) and 1 column float ,2 columns integer and 18 columns is object .</a:t>
            </a:r>
          </a:p>
        </p:txBody>
      </p:sp>
    </p:spTree>
    <p:extLst>
      <p:ext uri="{BB962C8B-B14F-4D97-AF65-F5344CB8AC3E}">
        <p14:creationId xmlns:p14="http://schemas.microsoft.com/office/powerpoint/2010/main" val="4145261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 EDA</a:t>
            </a:r>
            <a:endParaRPr dirty="0"/>
          </a:p>
        </p:txBody>
      </p:sp>
      <p:sp>
        <p:nvSpPr>
          <p:cNvPr id="4" name="Content Placeholder 3">
            <a:extLst>
              <a:ext uri="{FF2B5EF4-FFF2-40B4-BE49-F238E27FC236}">
                <a16:creationId xmlns:a16="http://schemas.microsoft.com/office/drawing/2014/main" id="{F8BD96C5-8739-42F3-B5C9-787BEFC65263}"/>
              </a:ext>
            </a:extLst>
          </p:cNvPr>
          <p:cNvSpPr>
            <a:spLocks noGrp="1"/>
          </p:cNvSpPr>
          <p:nvPr>
            <p:ph idx="1"/>
          </p:nvPr>
        </p:nvSpPr>
        <p:spPr>
          <a:xfrm>
            <a:off x="1524000" y="1828800"/>
            <a:ext cx="9144000" cy="1447800"/>
          </a:xfrm>
        </p:spPr>
        <p:txBody>
          <a:bodyPr>
            <a:normAutofit/>
          </a:bodyPr>
          <a:lstStyle/>
          <a:p>
            <a:r>
              <a:rPr lang="en-US" dirty="0"/>
              <a:t> This image shows us two colorful pie charts. The first one is about customer churn - it tells us that most customers (73.5%) are sticking around, while about a quarter (26.5%) are leaving which mean that there are in imbalance in the data.</a:t>
            </a:r>
          </a:p>
        </p:txBody>
      </p:sp>
      <p:pic>
        <p:nvPicPr>
          <p:cNvPr id="5" name="Picture 4">
            <a:extLst>
              <a:ext uri="{FF2B5EF4-FFF2-40B4-BE49-F238E27FC236}">
                <a16:creationId xmlns:a16="http://schemas.microsoft.com/office/drawing/2014/main" id="{25B4E3CE-F132-4A89-93AD-1AA47388CC90}"/>
              </a:ext>
            </a:extLst>
          </p:cNvPr>
          <p:cNvPicPr>
            <a:picLocks noChangeAspect="1"/>
          </p:cNvPicPr>
          <p:nvPr/>
        </p:nvPicPr>
        <p:blipFill>
          <a:blip r:embed="rId2"/>
          <a:stretch>
            <a:fillRect/>
          </a:stretch>
        </p:blipFill>
        <p:spPr>
          <a:xfrm>
            <a:off x="3429000" y="3397120"/>
            <a:ext cx="4953000" cy="2657633"/>
          </a:xfrm>
          <a:prstGeom prst="rect">
            <a:avLst/>
          </a:prstGeom>
        </p:spPr>
      </p:pic>
    </p:spTree>
    <p:extLst>
      <p:ext uri="{BB962C8B-B14F-4D97-AF65-F5344CB8AC3E}">
        <p14:creationId xmlns:p14="http://schemas.microsoft.com/office/powerpoint/2010/main" val="1153027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FCFCB-43DC-4579-9E89-5A5ECAFD5D31}"/>
              </a:ext>
            </a:extLst>
          </p:cNvPr>
          <p:cNvSpPr>
            <a:spLocks noGrp="1"/>
          </p:cNvSpPr>
          <p:nvPr>
            <p:ph type="title"/>
          </p:nvPr>
        </p:nvSpPr>
        <p:spPr/>
        <p:txBody>
          <a:bodyPr/>
          <a:lstStyle/>
          <a:p>
            <a:r>
              <a:rPr lang="en-US" dirty="0"/>
              <a:t>3 ) EDA </a:t>
            </a:r>
          </a:p>
        </p:txBody>
      </p:sp>
      <p:sp>
        <p:nvSpPr>
          <p:cNvPr id="6" name="Content Placeholder 5">
            <a:extLst>
              <a:ext uri="{FF2B5EF4-FFF2-40B4-BE49-F238E27FC236}">
                <a16:creationId xmlns:a16="http://schemas.microsoft.com/office/drawing/2014/main" id="{A41CBD58-EE6E-438E-9263-3CF132BF4674}"/>
              </a:ext>
            </a:extLst>
          </p:cNvPr>
          <p:cNvSpPr>
            <a:spLocks noGrp="1"/>
          </p:cNvSpPr>
          <p:nvPr>
            <p:ph idx="1"/>
          </p:nvPr>
        </p:nvSpPr>
        <p:spPr>
          <a:xfrm>
            <a:off x="1524000" y="1828800"/>
            <a:ext cx="9144000" cy="457200"/>
          </a:xfrm>
        </p:spPr>
        <p:txBody>
          <a:bodyPr>
            <a:normAutofit fontScale="77500" lnSpcReduction="20000"/>
          </a:bodyPr>
          <a:lstStyle/>
          <a:p>
            <a:r>
              <a:rPr lang="en-US" dirty="0"/>
              <a:t>The second chart is about gender, showing it's pretty much split down the middle between men and women customers which mean that there are a balance in that column</a:t>
            </a:r>
          </a:p>
        </p:txBody>
      </p:sp>
      <p:pic>
        <p:nvPicPr>
          <p:cNvPr id="8" name="Picture 7">
            <a:extLst>
              <a:ext uri="{FF2B5EF4-FFF2-40B4-BE49-F238E27FC236}">
                <a16:creationId xmlns:a16="http://schemas.microsoft.com/office/drawing/2014/main" id="{8834EAF1-BF8D-433C-836B-9B7912D1C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362200"/>
            <a:ext cx="7620000" cy="3477110"/>
          </a:xfrm>
          <a:prstGeom prst="rect">
            <a:avLst/>
          </a:prstGeom>
        </p:spPr>
      </p:pic>
    </p:spTree>
    <p:extLst>
      <p:ext uri="{BB962C8B-B14F-4D97-AF65-F5344CB8AC3E}">
        <p14:creationId xmlns:p14="http://schemas.microsoft.com/office/powerpoint/2010/main" val="2164602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C8CBD-A226-4BB7-B1B9-05A6B1F8C178}"/>
              </a:ext>
            </a:extLst>
          </p:cNvPr>
          <p:cNvSpPr>
            <a:spLocks noGrp="1"/>
          </p:cNvSpPr>
          <p:nvPr>
            <p:ph type="title"/>
          </p:nvPr>
        </p:nvSpPr>
        <p:spPr>
          <a:xfrm>
            <a:off x="1524000" y="378204"/>
            <a:ext cx="9144000" cy="533400"/>
          </a:xfrm>
        </p:spPr>
        <p:txBody>
          <a:bodyPr>
            <a:normAutofit fontScale="90000"/>
          </a:bodyPr>
          <a:lstStyle/>
          <a:p>
            <a:r>
              <a:rPr lang="en-US" dirty="0"/>
              <a:t>3) EDA</a:t>
            </a:r>
          </a:p>
        </p:txBody>
      </p:sp>
      <p:sp>
        <p:nvSpPr>
          <p:cNvPr id="3" name="Content Placeholder 2">
            <a:extLst>
              <a:ext uri="{FF2B5EF4-FFF2-40B4-BE49-F238E27FC236}">
                <a16:creationId xmlns:a16="http://schemas.microsoft.com/office/drawing/2014/main" id="{384F4B7D-34AD-422B-B137-ECDE61489A5E}"/>
              </a:ext>
            </a:extLst>
          </p:cNvPr>
          <p:cNvSpPr>
            <a:spLocks noGrp="1"/>
          </p:cNvSpPr>
          <p:nvPr>
            <p:ph idx="1"/>
          </p:nvPr>
        </p:nvSpPr>
        <p:spPr>
          <a:xfrm>
            <a:off x="1524000" y="874902"/>
            <a:ext cx="9144000" cy="1219200"/>
          </a:xfrm>
        </p:spPr>
        <p:txBody>
          <a:bodyPr/>
          <a:lstStyle/>
          <a:p>
            <a:r>
              <a:rPr lang="en-US" dirty="0"/>
              <a:t>This image is a bar chart comparing how much men and women pay monthly, and whether they're likely to leave (churn) or stay. It's interesting because it shows that customers who leave tend to pay more, regardless of gender. The difference is pretty big too - about twice as much!</a:t>
            </a:r>
          </a:p>
        </p:txBody>
      </p:sp>
      <p:pic>
        <p:nvPicPr>
          <p:cNvPr id="4" name="Picture 3">
            <a:extLst>
              <a:ext uri="{FF2B5EF4-FFF2-40B4-BE49-F238E27FC236}">
                <a16:creationId xmlns:a16="http://schemas.microsoft.com/office/drawing/2014/main" id="{51ECE36B-D997-4508-BF10-17185334C928}"/>
              </a:ext>
            </a:extLst>
          </p:cNvPr>
          <p:cNvPicPr>
            <a:picLocks noChangeAspect="1"/>
          </p:cNvPicPr>
          <p:nvPr/>
        </p:nvPicPr>
        <p:blipFill>
          <a:blip r:embed="rId2"/>
          <a:stretch>
            <a:fillRect/>
          </a:stretch>
        </p:blipFill>
        <p:spPr>
          <a:xfrm>
            <a:off x="1739302" y="2209800"/>
            <a:ext cx="8928698" cy="3962400"/>
          </a:xfrm>
          <a:prstGeom prst="rect">
            <a:avLst/>
          </a:prstGeom>
        </p:spPr>
      </p:pic>
    </p:spTree>
    <p:extLst>
      <p:ext uri="{BB962C8B-B14F-4D97-AF65-F5344CB8AC3E}">
        <p14:creationId xmlns:p14="http://schemas.microsoft.com/office/powerpoint/2010/main" val="344341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FC2CF-6CA4-4914-80B7-08724B9581D9}"/>
              </a:ext>
            </a:extLst>
          </p:cNvPr>
          <p:cNvSpPr>
            <a:spLocks noGrp="1"/>
          </p:cNvSpPr>
          <p:nvPr>
            <p:ph type="title"/>
          </p:nvPr>
        </p:nvSpPr>
        <p:spPr>
          <a:xfrm>
            <a:off x="1600200" y="228600"/>
            <a:ext cx="9144000" cy="457200"/>
          </a:xfrm>
        </p:spPr>
        <p:txBody>
          <a:bodyPr>
            <a:normAutofit fontScale="90000"/>
          </a:bodyPr>
          <a:lstStyle/>
          <a:p>
            <a:r>
              <a:rPr lang="en-US" dirty="0"/>
              <a:t>3)EDA</a:t>
            </a:r>
          </a:p>
        </p:txBody>
      </p:sp>
      <p:sp>
        <p:nvSpPr>
          <p:cNvPr id="3" name="Content Placeholder 2">
            <a:extLst>
              <a:ext uri="{FF2B5EF4-FFF2-40B4-BE49-F238E27FC236}">
                <a16:creationId xmlns:a16="http://schemas.microsoft.com/office/drawing/2014/main" id="{40F05463-6C93-4C4A-9BA8-141BBE5CC894}"/>
              </a:ext>
            </a:extLst>
          </p:cNvPr>
          <p:cNvSpPr>
            <a:spLocks noGrp="1"/>
          </p:cNvSpPr>
          <p:nvPr>
            <p:ph idx="1"/>
          </p:nvPr>
        </p:nvSpPr>
        <p:spPr>
          <a:xfrm>
            <a:off x="1600200" y="685800"/>
            <a:ext cx="9144000" cy="914400"/>
          </a:xfrm>
        </p:spPr>
        <p:txBody>
          <a:bodyPr/>
          <a:lstStyle/>
          <a:p>
            <a:r>
              <a:rPr lang="en-US" dirty="0"/>
              <a:t>This image is similar, but it's comparing senior citizens to everyone else. Again, we see that people who leave are paying a lot more, and this is true for both groups. Senior citizens who leave are paying the most of all.</a:t>
            </a:r>
          </a:p>
        </p:txBody>
      </p:sp>
      <p:pic>
        <p:nvPicPr>
          <p:cNvPr id="4" name="Picture 3">
            <a:extLst>
              <a:ext uri="{FF2B5EF4-FFF2-40B4-BE49-F238E27FC236}">
                <a16:creationId xmlns:a16="http://schemas.microsoft.com/office/drawing/2014/main" id="{CE77EF03-01D3-4ED4-8085-6661DC43CF48}"/>
              </a:ext>
            </a:extLst>
          </p:cNvPr>
          <p:cNvPicPr>
            <a:picLocks noChangeAspect="1"/>
          </p:cNvPicPr>
          <p:nvPr/>
        </p:nvPicPr>
        <p:blipFill>
          <a:blip r:embed="rId2"/>
          <a:stretch>
            <a:fillRect/>
          </a:stretch>
        </p:blipFill>
        <p:spPr>
          <a:xfrm>
            <a:off x="1775365" y="1676400"/>
            <a:ext cx="8641270" cy="4800600"/>
          </a:xfrm>
          <a:prstGeom prst="rect">
            <a:avLst/>
          </a:prstGeom>
        </p:spPr>
      </p:pic>
    </p:spTree>
    <p:extLst>
      <p:ext uri="{BB962C8B-B14F-4D97-AF65-F5344CB8AC3E}">
        <p14:creationId xmlns:p14="http://schemas.microsoft.com/office/powerpoint/2010/main" val="2224548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174</TotalTime>
  <Words>1006</Words>
  <Application>Microsoft Office PowerPoint</Application>
  <PresentationFormat>Widescreen</PresentationFormat>
  <Paragraphs>108</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Candara</vt:lpstr>
      <vt:lpstr>Consolas</vt:lpstr>
      <vt:lpstr>Tech Computer 16x9</vt:lpstr>
      <vt:lpstr>Telecom Customers Churn</vt:lpstr>
      <vt:lpstr>The Outlines : </vt:lpstr>
      <vt:lpstr>The Problems we faced :</vt:lpstr>
      <vt:lpstr>1) The Libraries : </vt:lpstr>
      <vt:lpstr>2 ) Load The Data : </vt:lpstr>
      <vt:lpstr>3 ) EDA</vt:lpstr>
      <vt:lpstr>3 ) EDA </vt:lpstr>
      <vt:lpstr>3) EDA</vt:lpstr>
      <vt:lpstr>3)EDA</vt:lpstr>
      <vt:lpstr>3)EDA</vt:lpstr>
      <vt:lpstr>3)EDA</vt:lpstr>
      <vt:lpstr>3) EDA</vt:lpstr>
      <vt:lpstr>Feature Engineering</vt:lpstr>
      <vt:lpstr>4) Feature Engineering</vt:lpstr>
      <vt:lpstr>4)Feature Engineering</vt:lpstr>
      <vt:lpstr>4) Feature Engineering</vt:lpstr>
      <vt:lpstr>4)Feature Engineering</vt:lpstr>
      <vt:lpstr>4) Feature Engineering </vt:lpstr>
      <vt:lpstr>4 ) Feature Engineering</vt:lpstr>
      <vt:lpstr>4) Feature Extraction</vt:lpstr>
      <vt:lpstr>4) Feature Engineering</vt:lpstr>
      <vt:lpstr>5) Modeling</vt:lpstr>
      <vt:lpstr>5) Modeling</vt:lpstr>
      <vt:lpstr>5) Modeling</vt:lpstr>
      <vt:lpstr>5) Modeling</vt:lpstr>
      <vt:lpstr>5) Modeling </vt:lpstr>
      <vt:lpstr>5) Modeling</vt:lpstr>
      <vt:lpstr>6) Clustering</vt:lpstr>
      <vt:lpstr>6) Clustering</vt:lpstr>
      <vt:lpstr>6 ) Clustering</vt:lpstr>
      <vt:lpstr>6) Clustering</vt:lpstr>
      <vt:lpstr>6) Clustering</vt:lpstr>
      <vt:lpstr>6) Clustering</vt:lpstr>
      <vt:lpstr>6) Clustering</vt:lpstr>
      <vt:lpstr>6) Clustering</vt:lpstr>
      <vt:lpstr>7) Hierarchical Clusters</vt:lpstr>
      <vt:lpstr>7) Hierarchical Clusters</vt:lpstr>
      <vt:lpstr>7) Hierarchical Clusters</vt:lpstr>
      <vt:lpstr>8) After using PCA</vt:lpstr>
      <vt:lpstr>8) After using PCA</vt:lpstr>
      <vt:lpstr>8) After using PCA</vt:lpstr>
      <vt:lpstr>Ending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Marwan Ashref</dc:creator>
  <cp:lastModifiedBy>Marwan Ashref</cp:lastModifiedBy>
  <cp:revision>20</cp:revision>
  <dcterms:created xsi:type="dcterms:W3CDTF">2024-09-14T16:21:15Z</dcterms:created>
  <dcterms:modified xsi:type="dcterms:W3CDTF">2024-09-20T10:43:55Z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